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90" r:id="rId2"/>
    <p:sldId id="379" r:id="rId3"/>
    <p:sldId id="374" r:id="rId4"/>
    <p:sldId id="373" r:id="rId5"/>
    <p:sldId id="377" r:id="rId6"/>
    <p:sldId id="376" r:id="rId7"/>
    <p:sldId id="389" r:id="rId8"/>
    <p:sldId id="380" r:id="rId9"/>
    <p:sldId id="375" r:id="rId10"/>
    <p:sldId id="382" r:id="rId11"/>
    <p:sldId id="381" r:id="rId12"/>
    <p:sldId id="359" r:id="rId13"/>
    <p:sldId id="348" r:id="rId14"/>
    <p:sldId id="322" r:id="rId15"/>
    <p:sldId id="289" r:id="rId16"/>
    <p:sldId id="296" r:id="rId17"/>
    <p:sldId id="281" r:id="rId18"/>
    <p:sldId id="349" r:id="rId19"/>
    <p:sldId id="327" r:id="rId20"/>
    <p:sldId id="328" r:id="rId21"/>
    <p:sldId id="367" r:id="rId22"/>
    <p:sldId id="385" r:id="rId23"/>
    <p:sldId id="356" r:id="rId24"/>
    <p:sldId id="347" r:id="rId25"/>
    <p:sldId id="368" r:id="rId26"/>
    <p:sldId id="324" r:id="rId27"/>
    <p:sldId id="386" r:id="rId28"/>
    <p:sldId id="370" r:id="rId29"/>
    <p:sldId id="371" r:id="rId30"/>
    <p:sldId id="372" r:id="rId31"/>
    <p:sldId id="265" r:id="rId32"/>
    <p:sldId id="267" r:id="rId33"/>
    <p:sldId id="270" r:id="rId34"/>
    <p:sldId id="330" r:id="rId35"/>
    <p:sldId id="274" r:id="rId36"/>
    <p:sldId id="280" r:id="rId37"/>
    <p:sldId id="326" r:id="rId38"/>
    <p:sldId id="282" r:id="rId39"/>
    <p:sldId id="283" r:id="rId40"/>
    <p:sldId id="284" r:id="rId41"/>
    <p:sldId id="384" r:id="rId42"/>
    <p:sldId id="383" r:id="rId43"/>
    <p:sldId id="355" r:id="rId44"/>
    <p:sldId id="387" r:id="rId45"/>
    <p:sldId id="388" r:id="rId46"/>
    <p:sldId id="369" r:id="rId47"/>
    <p:sldId id="357" r:id="rId48"/>
    <p:sldId id="358" r:id="rId49"/>
    <p:sldId id="350" r:id="rId50"/>
    <p:sldId id="345" r:id="rId51"/>
    <p:sldId id="366" r:id="rId52"/>
    <p:sldId id="360" r:id="rId53"/>
    <p:sldId id="361" r:id="rId54"/>
    <p:sldId id="342" r:id="rId55"/>
    <p:sldId id="354"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8" autoAdjust="0"/>
    <p:restoredTop sz="94656"/>
  </p:normalViewPr>
  <p:slideViewPr>
    <p:cSldViewPr snapToGrid="0" snapToObjects="1">
      <p:cViewPr varScale="1">
        <p:scale>
          <a:sx n="107" d="100"/>
          <a:sy n="107" d="100"/>
        </p:scale>
        <p:origin x="1736"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2E90A8-F99C-DD4B-A232-290D957DE434}" type="datetimeFigureOut">
              <a:rPr lang="en-US" smtClean="0"/>
              <a:t>6/21/22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3259F-A26A-DE4F-AEC0-2C7CF7FD3DDD}" type="slidenum">
              <a:rPr lang="en-US" smtClean="0"/>
              <a:t>‹#›</a:t>
            </a:fld>
            <a:endParaRPr lang="en-US"/>
          </a:p>
        </p:txBody>
      </p:sp>
    </p:spTree>
    <p:extLst>
      <p:ext uri="{BB962C8B-B14F-4D97-AF65-F5344CB8AC3E}">
        <p14:creationId xmlns:p14="http://schemas.microsoft.com/office/powerpoint/2010/main" val="1872919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A8193-9070-B443-B7AF-4CA15A47F68D}" type="slidenum">
              <a:rPr lang="en-US" smtClean="0"/>
              <a:t>1</a:t>
            </a:fld>
            <a:endParaRPr lang="en-US"/>
          </a:p>
        </p:txBody>
      </p:sp>
    </p:spTree>
    <p:extLst>
      <p:ext uri="{BB962C8B-B14F-4D97-AF65-F5344CB8AC3E}">
        <p14:creationId xmlns:p14="http://schemas.microsoft.com/office/powerpoint/2010/main" val="127501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8</a:t>
            </a:fld>
            <a:endParaRPr lang="en-US"/>
          </a:p>
        </p:txBody>
      </p:sp>
    </p:spTree>
    <p:extLst>
      <p:ext uri="{BB962C8B-B14F-4D97-AF65-F5344CB8AC3E}">
        <p14:creationId xmlns:p14="http://schemas.microsoft.com/office/powerpoint/2010/main" val="136329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96B30-96D8-4E05-8127-9BE4566730B2}" type="slidenum">
              <a:rPr lang="en-GB" smtClean="0"/>
              <a:t>21</a:t>
            </a:fld>
            <a:endParaRPr lang="en-GB"/>
          </a:p>
        </p:txBody>
      </p:sp>
    </p:spTree>
    <p:extLst>
      <p:ext uri="{BB962C8B-B14F-4D97-AF65-F5344CB8AC3E}">
        <p14:creationId xmlns:p14="http://schemas.microsoft.com/office/powerpoint/2010/main" val="2776108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84431E0-88BD-474F-90EF-CE930F2A2401}" type="slidenum">
              <a:rPr lang="de-AT"/>
              <a:pPr/>
              <a:t>31</a:t>
            </a:fld>
            <a:endParaRPr lang="de-AT"/>
          </a:p>
        </p:txBody>
      </p:sp>
      <p:sp>
        <p:nvSpPr>
          <p:cNvPr id="9217"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9218"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3F03E25-F94F-1647-993C-167EE8DBF6CA}" type="slidenum">
              <a:rPr lang="de-AT"/>
              <a:pPr/>
              <a:t>32</a:t>
            </a:fld>
            <a:endParaRPr lang="de-AT"/>
          </a:p>
        </p:txBody>
      </p:sp>
      <p:sp>
        <p:nvSpPr>
          <p:cNvPr id="11265"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1266"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16996F-3EBC-5C40-AD74-642E02C34521}" type="slidenum">
              <a:rPr lang="de-AT"/>
              <a:pPr/>
              <a:t>33</a:t>
            </a:fld>
            <a:endParaRPr lang="de-AT"/>
          </a:p>
        </p:txBody>
      </p:sp>
      <p:sp>
        <p:nvSpPr>
          <p:cNvPr id="12289"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FBFA32-60A9-E14C-A920-B708B6A93A2D}" type="slidenum">
              <a:rPr lang="en-US" smtClean="0"/>
              <a:t>39</a:t>
            </a:fld>
            <a:endParaRPr lang="en-US"/>
          </a:p>
        </p:txBody>
      </p:sp>
    </p:spTree>
    <p:extLst>
      <p:ext uri="{BB962C8B-B14F-4D97-AF65-F5344CB8AC3E}">
        <p14:creationId xmlns:p14="http://schemas.microsoft.com/office/powerpoint/2010/main" val="4129953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03259F-A26A-DE4F-AEC0-2C7CF7FD3DDD}" type="slidenum">
              <a:rPr lang="en-US" smtClean="0"/>
              <a:t>40</a:t>
            </a:fld>
            <a:endParaRPr lang="en-US"/>
          </a:p>
        </p:txBody>
      </p:sp>
    </p:spTree>
    <p:extLst>
      <p:ext uri="{BB962C8B-B14F-4D97-AF65-F5344CB8AC3E}">
        <p14:creationId xmlns:p14="http://schemas.microsoft.com/office/powerpoint/2010/main" val="1106972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6/21/22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412502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6/21/22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89652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6/21/22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103944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GB"/>
              <a:t>Click to edit Master title style</a:t>
            </a:r>
            <a:endParaRPr lang="en-US"/>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de-AT"/>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de-AT"/>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704C250C-0BF5-0A46-9BE3-F8E7751204AB}" type="slidenum">
              <a:rPr lang="de-AT"/>
              <a:pPr/>
              <a:t>‹#›</a:t>
            </a:fld>
            <a:endParaRPr lang="de-AT"/>
          </a:p>
        </p:txBody>
      </p:sp>
    </p:spTree>
    <p:extLst>
      <p:ext uri="{BB962C8B-B14F-4D97-AF65-F5344CB8AC3E}">
        <p14:creationId xmlns:p14="http://schemas.microsoft.com/office/powerpoint/2010/main" val="985818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250032" y="1437680"/>
            <a:ext cx="8643938" cy="2277070"/>
          </a:xfrm>
          <a:prstGeom prst="rect">
            <a:avLst/>
          </a:prstGeom>
        </p:spPr>
        <p:txBody>
          <a:bodyPr anchor="b"/>
          <a:lstStyle/>
          <a:p>
            <a:pPr lvl="0">
              <a:defRPr sz="1800" cap="none">
                <a:solidFill>
                  <a:srgbClr val="000000"/>
                </a:solidFill>
              </a:defRPr>
            </a:pPr>
            <a:r>
              <a:rPr sz="5100" cap="all">
                <a:solidFill>
                  <a:srgbClr val="535353"/>
                </a:solidFill>
              </a:rPr>
              <a:t>Title Text</a:t>
            </a:r>
          </a:p>
        </p:txBody>
      </p:sp>
      <p:sp>
        <p:nvSpPr>
          <p:cNvPr id="6" name="Shape 6"/>
          <p:cNvSpPr>
            <a:spLocks noGrp="1"/>
          </p:cNvSpPr>
          <p:nvPr>
            <p:ph type="body" idx="1"/>
          </p:nvPr>
        </p:nvSpPr>
        <p:spPr>
          <a:xfrm>
            <a:off x="250032" y="3705820"/>
            <a:ext cx="8643938" cy="910828"/>
          </a:xfrm>
          <a:prstGeom prst="rect">
            <a:avLst/>
          </a:prstGeom>
        </p:spPr>
        <p:txBody>
          <a:bodyPr anchor="t"/>
          <a:lstStyle>
            <a:lvl1pPr marL="0" indent="0" algn="ctr">
              <a:lnSpc>
                <a:spcPct val="100000"/>
              </a:lnSpc>
              <a:spcBef>
                <a:spcPts val="0"/>
              </a:spcBef>
              <a:buSzTx/>
              <a:buNone/>
              <a:defRPr sz="2700"/>
            </a:lvl1pPr>
            <a:lvl2pPr marL="0" indent="160663" algn="ctr">
              <a:lnSpc>
                <a:spcPct val="100000"/>
              </a:lnSpc>
              <a:spcBef>
                <a:spcPts val="0"/>
              </a:spcBef>
              <a:buSzTx/>
              <a:buNone/>
              <a:defRPr sz="2700"/>
            </a:lvl2pPr>
            <a:lvl3pPr marL="0" indent="321324" algn="ctr">
              <a:lnSpc>
                <a:spcPct val="100000"/>
              </a:lnSpc>
              <a:spcBef>
                <a:spcPts val="0"/>
              </a:spcBef>
              <a:buSzTx/>
              <a:buNone/>
              <a:defRPr sz="2700"/>
            </a:lvl3pPr>
            <a:lvl4pPr marL="0" indent="481988" algn="ctr">
              <a:lnSpc>
                <a:spcPct val="100000"/>
              </a:lnSpc>
              <a:spcBef>
                <a:spcPts val="0"/>
              </a:spcBef>
              <a:buSzTx/>
              <a:buNone/>
              <a:defRPr sz="2700"/>
            </a:lvl4pPr>
            <a:lvl5pPr marL="0" indent="642651" algn="ctr">
              <a:lnSpc>
                <a:spcPct val="100000"/>
              </a:lnSpc>
              <a:spcBef>
                <a:spcPts val="0"/>
              </a:spcBef>
              <a:buSzTx/>
              <a:buNone/>
              <a:defRPr sz="2700"/>
            </a:lvl5pPr>
          </a:lstStyle>
          <a:p>
            <a:pPr lvl="0">
              <a:defRPr sz="1800">
                <a:solidFill>
                  <a:srgbClr val="000000"/>
                </a:solidFill>
              </a:defRPr>
            </a:pPr>
            <a:r>
              <a:rPr sz="2700">
                <a:solidFill>
                  <a:srgbClr val="535353"/>
                </a:solidFill>
              </a:rPr>
              <a:t>Body Level One</a:t>
            </a:r>
          </a:p>
          <a:p>
            <a:pPr lvl="1">
              <a:defRPr sz="1800">
                <a:solidFill>
                  <a:srgbClr val="000000"/>
                </a:solidFill>
              </a:defRPr>
            </a:pPr>
            <a:r>
              <a:rPr sz="2700">
                <a:solidFill>
                  <a:srgbClr val="535353"/>
                </a:solidFill>
              </a:rPr>
              <a:t>Body Level Two</a:t>
            </a:r>
          </a:p>
          <a:p>
            <a:pPr lvl="2">
              <a:defRPr sz="1800">
                <a:solidFill>
                  <a:srgbClr val="000000"/>
                </a:solidFill>
              </a:defRPr>
            </a:pPr>
            <a:r>
              <a:rPr sz="2700">
                <a:solidFill>
                  <a:srgbClr val="535353"/>
                </a:solidFill>
              </a:rPr>
              <a:t>Body Level Three</a:t>
            </a:r>
          </a:p>
          <a:p>
            <a:pPr lvl="3">
              <a:defRPr sz="1800">
                <a:solidFill>
                  <a:srgbClr val="000000"/>
                </a:solidFill>
              </a:defRPr>
            </a:pPr>
            <a:r>
              <a:rPr sz="2700">
                <a:solidFill>
                  <a:srgbClr val="535353"/>
                </a:solidFill>
              </a:rPr>
              <a:t>Body Level Four</a:t>
            </a:r>
          </a:p>
          <a:p>
            <a:pPr lvl="4">
              <a:defRPr sz="1800">
                <a:solidFill>
                  <a:srgbClr val="000000"/>
                </a:solidFill>
              </a:defRPr>
            </a:pPr>
            <a:r>
              <a:rPr sz="2700">
                <a:solidFill>
                  <a:srgbClr val="535353"/>
                </a:solidFill>
              </a:rPr>
              <a:t>Body Level Five</a:t>
            </a:r>
          </a:p>
        </p:txBody>
      </p:sp>
    </p:spTree>
    <p:extLst>
      <p:ext uri="{BB962C8B-B14F-4D97-AF65-F5344CB8AC3E}">
        <p14:creationId xmlns:p14="http://schemas.microsoft.com/office/powerpoint/2010/main" val="1542092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6/21/22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96937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67486D8-6185-2F46-9500-684DCD158332}" type="datetimeFigureOut">
              <a:rPr lang="en-US" smtClean="0"/>
              <a:t>6/21/22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58781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67486D8-6185-2F46-9500-684DCD158332}" type="datetimeFigureOut">
              <a:rPr lang="en-US" smtClean="0"/>
              <a:t>6/21/22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431530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67486D8-6185-2F46-9500-684DCD158332}" type="datetimeFigureOut">
              <a:rPr lang="en-US" smtClean="0"/>
              <a:t>6/21/22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48074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67486D8-6185-2F46-9500-684DCD158332}" type="datetimeFigureOut">
              <a:rPr lang="en-US" smtClean="0"/>
              <a:t>6/21/22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62491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486D8-6185-2F46-9500-684DCD158332}" type="datetimeFigureOut">
              <a:rPr lang="en-US" smtClean="0"/>
              <a:t>6/21/22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34436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6/21/22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31753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6/21/22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759357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486D8-6185-2F46-9500-684DCD158332}" type="datetimeFigureOut">
              <a:rPr lang="en-US" smtClean="0"/>
              <a:t>6/21/22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DDD88-D027-E04D-BA8E-F9EB70C99D4E}" type="slidenum">
              <a:rPr lang="en-US" smtClean="0"/>
              <a:t>‹#›</a:t>
            </a:fld>
            <a:endParaRPr lang="en-US"/>
          </a:p>
        </p:txBody>
      </p:sp>
    </p:spTree>
    <p:extLst>
      <p:ext uri="{BB962C8B-B14F-4D97-AF65-F5344CB8AC3E}">
        <p14:creationId xmlns:p14="http://schemas.microsoft.com/office/powerpoint/2010/main" val="274212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Jean-Claude_Bradley"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en.wikipedia.org/wiki/Open_notebook_scienc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hyperlink" Target="http://www.nytimes.com/2015/04/08/opinion/yes-we-were-warned-about-ebola.html"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Mont_Blanc%23/media/File:Mont_Blanc_depuis_Valmorel.jpg"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www.crossref.org/01company/crossref_indicator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chemicaltagger.ch.cam.ac.u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bitbucket.org/petermr/xhtml2stm/wiki/animation.svg" TargetMode="External"/><Relationship Id="rId5" Type="http://schemas.openxmlformats.org/officeDocument/2006/relationships/hyperlink" Target="https://bytebucket.org/petermr/xhtml2stm/wiki/animation.svg" TargetMode="External"/><Relationship Id="rId4" Type="http://schemas.openxmlformats.org/officeDocument/2006/relationships/hyperlink" Target="http://dx.doi.org/10.3390/metabo2010100"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www.budapestopenaccessinitiative.org/rea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hyperlink" Target="https://www.wikidata.org/wiki/Wikidata:WikiFactMine" TargetMode="External"/><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3.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5.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38.png"/><Relationship Id="rId1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hyperlink" Target="https://www.wikidata.org/wiki/Wikidata:WikiFactMine/Core_SPARQL%23Life_sciences_and_medica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larsgw.github.io/ctj-factvis/" TargetMode="External"/><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larsgw.github.io/contentmine-fellowship/html/static/wordcloud_0.html" TargetMode="External"/><Relationship Id="rId4" Type="http://schemas.openxmlformats.org/officeDocument/2006/relationships/hyperlink" Target="https://larsgw.github.io/contentmine-fellowship/html/card_c05.htm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t.co/sgisTFNZ3U" TargetMode="External"/><Relationship Id="rId2" Type="http://schemas.openxmlformats.org/officeDocument/2006/relationships/hyperlink" Target="https://twitter.com/hashtag/copyright?src=hash" TargetMode="Externa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hyperlink" Target="https://twitter.com/hashtag/TDM?src=hash" TargetMode="External"/><Relationship Id="rId4" Type="http://schemas.openxmlformats.org/officeDocument/2006/relationships/hyperlink" Target="https://twitter.com/hashtag/opencon?src=hash"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onsnetwork.org/chartgerink/2016/02/23/wiley-also-stopped-my-doing-my-researc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hyperlink" Target="http://thehaguedeclaration.com/the-hague-declaration-on-knowledge-discovery-in-the-digital-ag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ontentmine.org"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lisboncouncil.net/publication/publication/134-text-and-data-mining-for-research-and-innovation-.html" TargetMode="External"/><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www.create.ac.uk/blog/2015/09/16/epip2015-opening-keynote-response-transcript/"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marxists.org/subject/africa/nkrumah/neo-colonialism/introduction.ht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hyperlink" Target="https://rawgit.com/ContentMine.amidemos/master/zika/full.dataTables.html"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21596" y="3201770"/>
            <a:ext cx="3048000" cy="707886"/>
          </a:xfrm>
          <a:prstGeom prst="rect">
            <a:avLst/>
          </a:prstGeom>
        </p:spPr>
        <p:txBody>
          <a:bodyPr wrap="square">
            <a:spAutoFit/>
          </a:bodyPr>
          <a:lstStyle/>
          <a:p>
            <a:pPr algn="ctr"/>
            <a:r>
              <a:rPr lang="en-US" sz="2000" i="1" dirty="0"/>
              <a:t> </a:t>
            </a:r>
            <a:r>
              <a:rPr lang="en-US" sz="2000" dirty="0"/>
              <a:t>Global Young Academy, Oxford UK</a:t>
            </a:r>
            <a:r>
              <a:rPr lang="en-US" sz="2000" i="1" dirty="0"/>
              <a:t>, 2018-03-20</a:t>
            </a:r>
          </a:p>
        </p:txBody>
      </p:sp>
      <p:sp>
        <p:nvSpPr>
          <p:cNvPr id="7" name="Rectangle 6"/>
          <p:cNvSpPr/>
          <p:nvPr/>
        </p:nvSpPr>
        <p:spPr>
          <a:xfrm>
            <a:off x="896374" y="538609"/>
            <a:ext cx="7707876" cy="1077218"/>
          </a:xfrm>
          <a:prstGeom prst="rect">
            <a:avLst/>
          </a:prstGeom>
          <a:solidFill>
            <a:schemeClr val="bg1"/>
          </a:solidFill>
        </p:spPr>
        <p:txBody>
          <a:bodyPr wrap="square">
            <a:spAutoFit/>
          </a:bodyPr>
          <a:lstStyle/>
          <a:p>
            <a:pPr algn="ctr"/>
            <a:r>
              <a:rPr lang="en-US" sz="3200" dirty="0"/>
              <a:t>Young Scientists in an Age of Knowledge Neocolonialism</a:t>
            </a:r>
          </a:p>
        </p:txBody>
      </p:sp>
      <p:sp>
        <p:nvSpPr>
          <p:cNvPr id="8" name="TextBox 7"/>
          <p:cNvSpPr txBox="1"/>
          <p:nvPr/>
        </p:nvSpPr>
        <p:spPr>
          <a:xfrm>
            <a:off x="3455844" y="1835150"/>
            <a:ext cx="2772063" cy="1107996"/>
          </a:xfrm>
          <a:prstGeom prst="rect">
            <a:avLst/>
          </a:prstGeom>
          <a:noFill/>
        </p:spPr>
        <p:txBody>
          <a:bodyPr wrap="none" rtlCol="0">
            <a:spAutoFit/>
          </a:bodyPr>
          <a:lstStyle/>
          <a:p>
            <a:r>
              <a:rPr lang="en-US" sz="2400" dirty="0"/>
              <a:t>Peter Murray-Rust</a:t>
            </a:r>
            <a:r>
              <a:rPr lang="en-US" sz="2400" baseline="30000" dirty="0"/>
              <a:t>1,2</a:t>
            </a:r>
          </a:p>
          <a:p>
            <a:r>
              <a:rPr lang="en-US" sz="1400" i="1" dirty="0"/>
              <a:t>[1]University of Cambridge</a:t>
            </a:r>
          </a:p>
          <a:p>
            <a:r>
              <a:rPr lang="en-US" sz="1400" i="1" dirty="0"/>
              <a:t>[2]</a:t>
            </a:r>
            <a:r>
              <a:rPr lang="en-US" sz="1400" i="1" dirty="0" err="1"/>
              <a:t>TheContentMine</a:t>
            </a:r>
            <a:r>
              <a:rPr lang="en-US" sz="1400" i="1" dirty="0"/>
              <a:t> </a:t>
            </a:r>
          </a:p>
          <a:p>
            <a:r>
              <a:rPr lang="en-US" sz="1400" i="1" dirty="0"/>
              <a:t>pm286 AT cam DOT ac DOT </a:t>
            </a:r>
            <a:r>
              <a:rPr lang="en-US" sz="1400" i="1" dirty="0" err="1"/>
              <a:t>uk</a:t>
            </a:r>
            <a:endParaRPr lang="en-US" sz="1400" i="1" dirty="0"/>
          </a:p>
        </p:txBody>
      </p:sp>
      <p:pic>
        <p:nvPicPr>
          <p:cNvPr id="11" name="Picture 10"/>
          <p:cNvPicPr>
            <a:picLocks noChangeAspect="1"/>
          </p:cNvPicPr>
          <p:nvPr/>
        </p:nvPicPr>
        <p:blipFill>
          <a:blip r:embed="rId3"/>
          <a:stretch>
            <a:fillRect/>
          </a:stretch>
        </p:blipFill>
        <p:spPr>
          <a:xfrm>
            <a:off x="7245942" y="6260057"/>
            <a:ext cx="1934942" cy="676990"/>
          </a:xfrm>
          <a:prstGeom prst="rect">
            <a:avLst/>
          </a:prstGeom>
        </p:spPr>
      </p:pic>
      <p:pic>
        <p:nvPicPr>
          <p:cNvPr id="10" name="Shape 35"/>
          <p:cNvPicPr preferRelativeResize="0"/>
          <p:nvPr/>
        </p:nvPicPr>
        <p:blipFill>
          <a:blip r:embed="rId4"/>
          <a:stretch>
            <a:fillRect/>
          </a:stretch>
        </p:blipFill>
        <p:spPr>
          <a:xfrm>
            <a:off x="142875" y="6156871"/>
            <a:ext cx="2238375" cy="612384"/>
          </a:xfrm>
          <a:prstGeom prst="rect">
            <a:avLst/>
          </a:prstGeom>
          <a:solidFill>
            <a:schemeClr val="bg1"/>
          </a:solidFill>
          <a:ln>
            <a:noFill/>
          </a:ln>
        </p:spPr>
      </p:pic>
      <p:pic>
        <p:nvPicPr>
          <p:cNvPr id="12" name="pasted-image.pdf"/>
          <p:cNvPicPr/>
          <p:nvPr/>
        </p:nvPicPr>
        <p:blipFill>
          <a:blip r:embed="rId5">
            <a:extLst/>
          </a:blip>
          <a:stretch>
            <a:fillRect/>
          </a:stretch>
        </p:blipFill>
        <p:spPr>
          <a:xfrm>
            <a:off x="4745596" y="6301147"/>
            <a:ext cx="2386046" cy="629923"/>
          </a:xfrm>
          <a:prstGeom prst="rect">
            <a:avLst/>
          </a:prstGeom>
          <a:ln w="12700">
            <a:miter lim="400000"/>
          </a:ln>
        </p:spPr>
      </p:pic>
      <p:sp>
        <p:nvSpPr>
          <p:cNvPr id="13" name="TextBox 12"/>
          <p:cNvSpPr txBox="1"/>
          <p:nvPr/>
        </p:nvSpPr>
        <p:spPr>
          <a:xfrm>
            <a:off x="4560683" y="4377892"/>
            <a:ext cx="4179825" cy="646331"/>
          </a:xfrm>
          <a:prstGeom prst="rect">
            <a:avLst/>
          </a:prstGeom>
          <a:noFill/>
        </p:spPr>
        <p:txBody>
          <a:bodyPr wrap="none" rtlCol="0">
            <a:spAutoFit/>
          </a:bodyPr>
          <a:lstStyle/>
          <a:p>
            <a:pPr algn="ctr"/>
            <a:r>
              <a:rPr lang="en-US" dirty="0"/>
              <a:t>Let’s build a modern Open knowledgebase</a:t>
            </a:r>
          </a:p>
          <a:p>
            <a:pPr algn="ctr"/>
            <a:r>
              <a:rPr lang="en-US" dirty="0"/>
              <a:t> which we, not </a:t>
            </a:r>
            <a:r>
              <a:rPr lang="en-US" dirty="0" err="1"/>
              <a:t>megacorporations</a:t>
            </a:r>
            <a:r>
              <a:rPr lang="en-US" dirty="0"/>
              <a:t>, control</a:t>
            </a:r>
          </a:p>
        </p:txBody>
      </p:sp>
      <p:pic>
        <p:nvPicPr>
          <p:cNvPr id="15" name="Picture 14" descr="Screen Shot 2016-05-11 at 08.19.5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8159" y="5030570"/>
            <a:ext cx="1901333" cy="1827430"/>
          </a:xfrm>
          <a:prstGeom prst="rect">
            <a:avLst/>
          </a:prstGeom>
        </p:spPr>
      </p:pic>
      <p:pic>
        <p:nvPicPr>
          <p:cNvPr id="14" name="Picture 13" descr="Screen Shot 2017-09-25 at 15.32.1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1574" y="5024223"/>
            <a:ext cx="1584325" cy="1204980"/>
          </a:xfrm>
          <a:prstGeom prst="rect">
            <a:avLst/>
          </a:prstGeom>
        </p:spPr>
      </p:pic>
    </p:spTree>
    <p:extLst>
      <p:ext uri="{BB962C8B-B14F-4D97-AF65-F5344CB8AC3E}">
        <p14:creationId xmlns:p14="http://schemas.microsoft.com/office/powerpoint/2010/main" val="3521577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122366"/>
            <a:ext cx="7772400" cy="757611"/>
          </a:xfrm>
          <a:prstGeom prst="rect">
            <a:avLst/>
          </a:prstGeom>
        </p:spPr>
        <p:txBody>
          <a:bodyPr lIns="91425" tIns="91425" rIns="91425" bIns="91425" anchor="b" anchorCtr="0">
            <a:noAutofit/>
          </a:bodyPr>
          <a:lstStyle/>
          <a:p>
            <a:pPr>
              <a:buNone/>
            </a:pPr>
            <a:r>
              <a:rPr lang="en-GB" sz="4800" dirty="0"/>
              <a:t>Jean-Claude Bradley</a:t>
            </a:r>
          </a:p>
        </p:txBody>
      </p:sp>
      <p:sp>
        <p:nvSpPr>
          <p:cNvPr id="9" name="Content Placeholder 2"/>
          <p:cNvSpPr txBox="1">
            <a:spLocks/>
          </p:cNvSpPr>
          <p:nvPr/>
        </p:nvSpPr>
        <p:spPr>
          <a:xfrm>
            <a:off x="3407683" y="766788"/>
            <a:ext cx="5736317" cy="5507806"/>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b="1" i="1" dirty="0">
                <a:hlinkClick r:id="rId3"/>
              </a:rPr>
              <a:t>Jean-Claude Bradley</a:t>
            </a:r>
            <a:r>
              <a:rPr lang="en-US" b="1" i="1" dirty="0"/>
              <a:t> was one of the most influential open scientists of our time. He was an innovator in all that he did, from Open Education to bleeding edge Open Science; in 2006, he coined the phrase </a:t>
            </a:r>
            <a:r>
              <a:rPr lang="en-US" b="1" i="1" dirty="0">
                <a:hlinkClick r:id="rId4"/>
              </a:rPr>
              <a:t>Open Notebook Science</a:t>
            </a:r>
            <a:r>
              <a:rPr lang="en-US" b="1" i="1" dirty="0"/>
              <a:t>. His loss is felt deeply by friends and colleagues around the world.</a:t>
            </a:r>
            <a:endParaRPr lang="en-US" dirty="0"/>
          </a:p>
          <a:p>
            <a:pPr algn="l"/>
            <a:r>
              <a:rPr lang="en-US" b="1" i="1" dirty="0"/>
              <a:t>On Monday July 14, 2014 we gathered at Cambridge University to </a:t>
            </a:r>
            <a:r>
              <a:rPr lang="en-US" b="1" i="1" dirty="0" err="1"/>
              <a:t>honour</a:t>
            </a:r>
            <a:r>
              <a:rPr lang="en-US" b="1" i="1" dirty="0"/>
              <a:t> his memory and the legacy he leaves behind with a highly distinguished set of invited speakers to revisit and build upon the ideas which inspired and defined his life’s work.</a:t>
            </a:r>
            <a:endParaRPr lang="en-US" dirty="0"/>
          </a:p>
          <a:p>
            <a:pPr algn="l"/>
            <a:endParaRPr lang="en-US" dirty="0"/>
          </a:p>
        </p:txBody>
      </p:sp>
      <p:pic>
        <p:nvPicPr>
          <p:cNvPr id="5" name="Picture 4"/>
          <p:cNvPicPr>
            <a:picLocks noChangeAspect="1"/>
          </p:cNvPicPr>
          <p:nvPr/>
        </p:nvPicPr>
        <p:blipFill>
          <a:blip r:embed="rId5"/>
          <a:stretch>
            <a:fillRect/>
          </a:stretch>
        </p:blipFill>
        <p:spPr>
          <a:xfrm>
            <a:off x="8635857" y="6378395"/>
            <a:ext cx="508143" cy="508143"/>
          </a:xfrm>
          <a:prstGeom prst="rect">
            <a:avLst/>
          </a:prstGeom>
        </p:spPr>
      </p:pic>
      <p:pic>
        <p:nvPicPr>
          <p:cNvPr id="6" name="Picture 5"/>
          <p:cNvPicPr>
            <a:picLocks noChangeAspect="1"/>
          </p:cNvPicPr>
          <p:nvPr/>
        </p:nvPicPr>
        <p:blipFill>
          <a:blip r:embed="rId6"/>
          <a:stretch>
            <a:fillRect/>
          </a:stretch>
        </p:blipFill>
        <p:spPr>
          <a:xfrm>
            <a:off x="255268" y="864367"/>
            <a:ext cx="3152415" cy="5374033"/>
          </a:xfrm>
          <a:prstGeom prst="rect">
            <a:avLst/>
          </a:prstGeom>
        </p:spPr>
      </p:pic>
      <p:sp>
        <p:nvSpPr>
          <p:cNvPr id="7" name="TextBox 6"/>
          <p:cNvSpPr txBox="1"/>
          <p:nvPr/>
        </p:nvSpPr>
        <p:spPr>
          <a:xfrm>
            <a:off x="80506" y="6592817"/>
            <a:ext cx="1210588" cy="246221"/>
          </a:xfrm>
          <a:prstGeom prst="rect">
            <a:avLst/>
          </a:prstGeom>
          <a:noFill/>
        </p:spPr>
        <p:txBody>
          <a:bodyPr wrap="none" rtlCol="0">
            <a:spAutoFit/>
          </a:bodyPr>
          <a:lstStyle/>
          <a:p>
            <a:r>
              <a:rPr lang="en-US" sz="1000" dirty="0"/>
              <a:t>Wikipedia CC BY-SA</a:t>
            </a:r>
          </a:p>
        </p:txBody>
      </p:sp>
    </p:spTree>
    <p:extLst>
      <p:ext uri="{BB962C8B-B14F-4D97-AF65-F5344CB8AC3E}">
        <p14:creationId xmlns:p14="http://schemas.microsoft.com/office/powerpoint/2010/main" val="3235392193"/>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3"/>
            <a:ext cx="8229600" cy="1143000"/>
          </a:xfrm>
        </p:spPr>
        <p:txBody>
          <a:bodyPr/>
          <a:lstStyle/>
          <a:p>
            <a:r>
              <a:rPr lang="en-US" dirty="0"/>
              <a:t>Value and use your thesis!</a:t>
            </a:r>
          </a:p>
        </p:txBody>
      </p:sp>
      <p:pic>
        <p:nvPicPr>
          <p:cNvPr id="4" name="Picture 3" descr="Screen Shot 2018-03-20 at 10.58.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4197"/>
            <a:ext cx="4314825" cy="3195908"/>
          </a:xfrm>
          <a:prstGeom prst="rect">
            <a:avLst/>
          </a:prstGeom>
        </p:spPr>
      </p:pic>
      <p:pic>
        <p:nvPicPr>
          <p:cNvPr id="5" name="Picture 4" descr="Screen Shot 2018-03-20 at 10.59.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750" y="3946828"/>
            <a:ext cx="4413250" cy="2911171"/>
          </a:xfrm>
          <a:prstGeom prst="rect">
            <a:avLst/>
          </a:prstGeom>
        </p:spPr>
      </p:pic>
      <p:sp>
        <p:nvSpPr>
          <p:cNvPr id="7" name="Content Placeholder 2"/>
          <p:cNvSpPr>
            <a:spLocks noGrp="1"/>
          </p:cNvSpPr>
          <p:nvPr>
            <p:ph idx="1"/>
          </p:nvPr>
        </p:nvSpPr>
        <p:spPr>
          <a:xfrm>
            <a:off x="457200" y="1068389"/>
            <a:ext cx="8229600" cy="2392362"/>
          </a:xfrm>
        </p:spPr>
        <p:txBody>
          <a:bodyPr>
            <a:normAutofit/>
          </a:bodyPr>
          <a:lstStyle/>
          <a:p>
            <a:r>
              <a:rPr lang="en-US" sz="2800" dirty="0"/>
              <a:t>2018-03-18 </a:t>
            </a:r>
            <a:r>
              <a:rPr lang="en-US" sz="2800" b="1" dirty="0"/>
              <a:t>Amelia Hunt </a:t>
            </a:r>
            <a:r>
              <a:rPr lang="en-US" sz="2800" dirty="0"/>
              <a:t>(final year </a:t>
            </a:r>
            <a:r>
              <a:rPr lang="en-US" sz="2800" dirty="0" err="1"/>
              <a:t>hons</a:t>
            </a:r>
            <a:r>
              <a:rPr lang="en-US" sz="2800" dirty="0"/>
              <a:t> Edinburgh) researching Open Notebook Science by interviewing PMR and other practitioners. Dissertation will be deposited in Repository under Open </a:t>
            </a:r>
            <a:r>
              <a:rPr lang="en-US" sz="2800" dirty="0" err="1"/>
              <a:t>licence</a:t>
            </a:r>
            <a:r>
              <a:rPr lang="en-US" sz="2800" dirty="0"/>
              <a:t>.   </a:t>
            </a:r>
          </a:p>
          <a:p>
            <a:endParaRPr lang="en-US" sz="2800" dirty="0"/>
          </a:p>
        </p:txBody>
      </p:sp>
    </p:spTree>
    <p:extLst>
      <p:ext uri="{BB962C8B-B14F-4D97-AF65-F5344CB8AC3E}">
        <p14:creationId xmlns:p14="http://schemas.microsoft.com/office/powerpoint/2010/main" val="15750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05 at 10.13.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31300" cy="6604000"/>
          </a:xfrm>
          <a:prstGeom prst="rect">
            <a:avLst/>
          </a:prstGeom>
        </p:spPr>
      </p:pic>
    </p:spTree>
    <p:extLst>
      <p:ext uri="{BB962C8B-B14F-4D97-AF65-F5344CB8AC3E}">
        <p14:creationId xmlns:p14="http://schemas.microsoft.com/office/powerpoint/2010/main" val="3451864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93750" y="1891115"/>
            <a:ext cx="6146972" cy="3300010"/>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83021" y="5543177"/>
            <a:ext cx="8199085" cy="995976"/>
          </a:xfrm>
        </p:spPr>
        <p:txBody>
          <a:bodyPr>
            <a:normAutofit/>
          </a:bodyPr>
          <a:lstStyle/>
          <a:p>
            <a:pPr marL="0" indent="0" algn="ctr">
              <a:buNone/>
            </a:pPr>
            <a:r>
              <a:rPr lang="en-US" sz="2000" dirty="0"/>
              <a:t>[1] The Military-Industrial-Academic complex (1961)</a:t>
            </a:r>
          </a:p>
          <a:p>
            <a:pPr marL="0" indent="0" algn="ctr">
              <a:buNone/>
            </a:pPr>
            <a:r>
              <a:rPr lang="en-US" sz="2000" i="1" dirty="0"/>
              <a:t>(Dwight D Eisenhower, US President)</a:t>
            </a:r>
          </a:p>
        </p:txBody>
      </p:sp>
      <p:grpSp>
        <p:nvGrpSpPr>
          <p:cNvPr id="41" name="Group 40"/>
          <p:cNvGrpSpPr/>
          <p:nvPr/>
        </p:nvGrpSpPr>
        <p:grpSpPr>
          <a:xfrm>
            <a:off x="315610" y="2051921"/>
            <a:ext cx="8575383" cy="2517588"/>
            <a:chOff x="582706" y="3703889"/>
            <a:chExt cx="8575383" cy="2517588"/>
          </a:xfrm>
        </p:grpSpPr>
        <p:sp>
          <p:nvSpPr>
            <p:cNvPr id="5" name="TextBox 4"/>
            <p:cNvSpPr txBox="1"/>
            <p:nvPr/>
          </p:nvSpPr>
          <p:spPr>
            <a:xfrm>
              <a:off x="1403202" y="4646706"/>
              <a:ext cx="2114506" cy="646331"/>
            </a:xfrm>
            <a:prstGeom prst="rect">
              <a:avLst/>
            </a:prstGeom>
            <a:noFill/>
            <a:ln w="57150" cmpd="sng">
              <a:solidFill>
                <a:srgbClr val="FF0000"/>
              </a:solidFill>
            </a:ln>
          </p:spPr>
          <p:txBody>
            <a:bodyPr wrap="none" rtlCol="0">
              <a:spAutoFit/>
            </a:bodyPr>
            <a:lstStyle/>
            <a:p>
              <a:r>
                <a:rPr lang="en-US" sz="3600" dirty="0"/>
                <a:t>Publishers</a:t>
              </a:r>
            </a:p>
          </p:txBody>
        </p:sp>
        <p:sp>
          <p:nvSpPr>
            <p:cNvPr id="6" name="TextBox 5"/>
            <p:cNvSpPr txBox="1"/>
            <p:nvPr/>
          </p:nvSpPr>
          <p:spPr>
            <a:xfrm>
              <a:off x="4858871" y="4646706"/>
              <a:ext cx="2036285" cy="646331"/>
            </a:xfrm>
            <a:prstGeom prst="rect">
              <a:avLst/>
            </a:prstGeom>
            <a:noFill/>
            <a:ln w="57150" cmpd="sng">
              <a:solidFill>
                <a:srgbClr val="FF0000"/>
              </a:solidFill>
            </a:ln>
          </p:spPr>
          <p:txBody>
            <a:bodyPr wrap="none" rtlCol="0">
              <a:spAutoFit/>
            </a:bodyPr>
            <a:lstStyle/>
            <a:p>
              <a:r>
                <a:rPr lang="en-US" sz="3600" dirty="0"/>
                <a:t>Academia</a:t>
              </a:r>
            </a:p>
          </p:txBody>
        </p:sp>
        <p:cxnSp>
          <p:nvCxnSpPr>
            <p:cNvPr id="8" name="Straight Arrow Connector 7"/>
            <p:cNvCxnSpPr/>
            <p:nvPr/>
          </p:nvCxnSpPr>
          <p:spPr>
            <a:xfrm>
              <a:off x="3517709" y="5113743"/>
              <a:ext cx="13411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517708" y="4781176"/>
              <a:ext cx="13411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895158" y="4957047"/>
              <a:ext cx="7487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895157" y="5293038"/>
              <a:ext cx="572443" cy="56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2987" y="5113743"/>
              <a:ext cx="1315885" cy="523220"/>
            </a:xfrm>
            <a:prstGeom prst="rect">
              <a:avLst/>
            </a:prstGeom>
            <a:noFill/>
          </p:spPr>
          <p:txBody>
            <a:bodyPr wrap="none" rtlCol="0">
              <a:spAutoFit/>
            </a:bodyPr>
            <a:lstStyle/>
            <a:p>
              <a:r>
                <a:rPr lang="en-US" sz="2800" dirty="0"/>
                <a:t>Glory+?</a:t>
              </a:r>
            </a:p>
          </p:txBody>
        </p:sp>
        <p:sp>
          <p:nvSpPr>
            <p:cNvPr id="20" name="TextBox 19"/>
            <p:cNvSpPr txBox="1"/>
            <p:nvPr/>
          </p:nvSpPr>
          <p:spPr>
            <a:xfrm>
              <a:off x="3667469" y="3750055"/>
              <a:ext cx="1278628" cy="954107"/>
            </a:xfrm>
            <a:prstGeom prst="rect">
              <a:avLst/>
            </a:prstGeom>
            <a:noFill/>
          </p:spPr>
          <p:txBody>
            <a:bodyPr wrap="none" rtlCol="0">
              <a:spAutoFit/>
            </a:bodyPr>
            <a:lstStyle/>
            <a:p>
              <a:r>
                <a:rPr lang="en-US" sz="2800" i="1" dirty="0"/>
                <a:t>$$, MS</a:t>
              </a:r>
            </a:p>
            <a:p>
              <a:r>
                <a:rPr lang="en-US" sz="2800" i="1" dirty="0"/>
                <a:t>review</a:t>
              </a:r>
            </a:p>
          </p:txBody>
        </p:sp>
        <p:cxnSp>
          <p:nvCxnSpPr>
            <p:cNvPr id="22" name="Straight Arrow Connector 21"/>
            <p:cNvCxnSpPr/>
            <p:nvPr/>
          </p:nvCxnSpPr>
          <p:spPr>
            <a:xfrm flipH="1">
              <a:off x="6895156" y="4227109"/>
              <a:ext cx="575432" cy="4195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467600" y="3703889"/>
              <a:ext cx="1514182" cy="523220"/>
            </a:xfrm>
            <a:prstGeom prst="rect">
              <a:avLst/>
            </a:prstGeom>
            <a:noFill/>
          </p:spPr>
          <p:txBody>
            <a:bodyPr wrap="none" rtlCol="0">
              <a:spAutoFit/>
            </a:bodyPr>
            <a:lstStyle/>
            <a:p>
              <a:r>
                <a:rPr lang="en-US" sz="2800" dirty="0"/>
                <a:t>Taxpayer</a:t>
              </a:r>
            </a:p>
          </p:txBody>
        </p:sp>
        <p:sp>
          <p:nvSpPr>
            <p:cNvPr id="28" name="TextBox 27"/>
            <p:cNvSpPr txBox="1"/>
            <p:nvPr/>
          </p:nvSpPr>
          <p:spPr>
            <a:xfrm>
              <a:off x="7743437" y="4671966"/>
              <a:ext cx="1334821" cy="523220"/>
            </a:xfrm>
            <a:prstGeom prst="rect">
              <a:avLst/>
            </a:prstGeom>
            <a:noFill/>
          </p:spPr>
          <p:txBody>
            <a:bodyPr wrap="none" rtlCol="0">
              <a:spAutoFit/>
            </a:bodyPr>
            <a:lstStyle/>
            <a:p>
              <a:r>
                <a:rPr lang="en-US" sz="2800" dirty="0"/>
                <a:t>Student</a:t>
              </a:r>
            </a:p>
          </p:txBody>
        </p:sp>
        <p:sp>
          <p:nvSpPr>
            <p:cNvPr id="29" name="TextBox 28"/>
            <p:cNvSpPr txBox="1"/>
            <p:nvPr/>
          </p:nvSpPr>
          <p:spPr>
            <a:xfrm>
              <a:off x="7339187" y="5698257"/>
              <a:ext cx="1818902" cy="523220"/>
            </a:xfrm>
            <a:prstGeom prst="rect">
              <a:avLst/>
            </a:prstGeom>
            <a:noFill/>
          </p:spPr>
          <p:txBody>
            <a:bodyPr wrap="none" rtlCol="0">
              <a:spAutoFit/>
            </a:bodyPr>
            <a:lstStyle/>
            <a:p>
              <a:r>
                <a:rPr lang="en-US" sz="2800" dirty="0"/>
                <a:t>Researcher</a:t>
              </a:r>
            </a:p>
          </p:txBody>
        </p:sp>
        <p:cxnSp>
          <p:nvCxnSpPr>
            <p:cNvPr id="32" name="Straight Arrow Connector 31"/>
            <p:cNvCxnSpPr/>
            <p:nvPr/>
          </p:nvCxnSpPr>
          <p:spPr>
            <a:xfrm flipH="1">
              <a:off x="582706" y="4933576"/>
              <a:ext cx="7584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92516" y="4410356"/>
              <a:ext cx="548648" cy="523220"/>
            </a:xfrm>
            <a:prstGeom prst="rect">
              <a:avLst/>
            </a:prstGeom>
            <a:noFill/>
          </p:spPr>
          <p:txBody>
            <a:bodyPr wrap="none" rtlCol="0">
              <a:spAutoFit/>
            </a:bodyPr>
            <a:lstStyle/>
            <a:p>
              <a:r>
                <a:rPr lang="en-US" sz="2800" dirty="0"/>
                <a:t>$$</a:t>
              </a:r>
            </a:p>
          </p:txBody>
        </p:sp>
        <p:sp>
          <p:nvSpPr>
            <p:cNvPr id="37" name="TextBox 36"/>
            <p:cNvSpPr txBox="1"/>
            <p:nvPr/>
          </p:nvSpPr>
          <p:spPr>
            <a:xfrm>
              <a:off x="7149048" y="4385096"/>
              <a:ext cx="638504" cy="523220"/>
            </a:xfrm>
            <a:prstGeom prst="rect">
              <a:avLst/>
            </a:prstGeom>
            <a:noFill/>
          </p:spPr>
          <p:txBody>
            <a:bodyPr wrap="none" rtlCol="0">
              <a:spAutoFit/>
            </a:bodyPr>
            <a:lstStyle/>
            <a:p>
              <a:r>
                <a:rPr lang="en-US" sz="2800" i="1" dirty="0"/>
                <a:t>$$</a:t>
              </a:r>
            </a:p>
          </p:txBody>
        </p:sp>
        <p:sp>
          <p:nvSpPr>
            <p:cNvPr id="39" name="TextBox 38"/>
            <p:cNvSpPr txBox="1"/>
            <p:nvPr/>
          </p:nvSpPr>
          <p:spPr>
            <a:xfrm>
              <a:off x="7207818" y="5164235"/>
              <a:ext cx="1266355" cy="523220"/>
            </a:xfrm>
            <a:prstGeom prst="rect">
              <a:avLst/>
            </a:prstGeom>
            <a:noFill/>
          </p:spPr>
          <p:txBody>
            <a:bodyPr wrap="none" rtlCol="0">
              <a:spAutoFit/>
            </a:bodyPr>
            <a:lstStyle/>
            <a:p>
              <a:r>
                <a:rPr lang="en-US" sz="2800" i="1" dirty="0"/>
                <a:t>in-kind</a:t>
              </a:r>
            </a:p>
          </p:txBody>
        </p:sp>
      </p:grpSp>
      <p:sp>
        <p:nvSpPr>
          <p:cNvPr id="40" name="Content Placeholder 2"/>
          <p:cNvSpPr txBox="1">
            <a:spLocks/>
          </p:cNvSpPr>
          <p:nvPr/>
        </p:nvSpPr>
        <p:spPr>
          <a:xfrm>
            <a:off x="585694" y="422834"/>
            <a:ext cx="8229600" cy="7276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a:t> </a:t>
            </a:r>
            <a:r>
              <a:rPr lang="en-US" b="1" dirty="0"/>
              <a:t>The Publisher-Academic complex[1]</a:t>
            </a:r>
            <a:endParaRPr lang="en-US" b="1" i="1" dirty="0"/>
          </a:p>
        </p:txBody>
      </p:sp>
      <p:sp>
        <p:nvSpPr>
          <p:cNvPr id="4" name="TextBox 3"/>
          <p:cNvSpPr txBox="1"/>
          <p:nvPr/>
        </p:nvSpPr>
        <p:spPr>
          <a:xfrm>
            <a:off x="2368045" y="4021574"/>
            <a:ext cx="3180340" cy="707886"/>
          </a:xfrm>
          <a:prstGeom prst="rect">
            <a:avLst/>
          </a:prstGeom>
          <a:noFill/>
        </p:spPr>
        <p:txBody>
          <a:bodyPr wrap="none" rtlCol="0">
            <a:spAutoFit/>
          </a:bodyPr>
          <a:lstStyle/>
          <a:p>
            <a:r>
              <a:rPr lang="en-US" sz="4000" i="1" dirty="0">
                <a:solidFill>
                  <a:schemeClr val="tx2">
                    <a:lumMod val="60000"/>
                    <a:lumOff val="40000"/>
                  </a:schemeClr>
                </a:solidFill>
              </a:rPr>
              <a:t>Infrastructure</a:t>
            </a:r>
          </a:p>
        </p:txBody>
      </p:sp>
      <p:sp>
        <p:nvSpPr>
          <p:cNvPr id="7" name="TextBox 6"/>
          <p:cNvSpPr txBox="1"/>
          <p:nvPr/>
        </p:nvSpPr>
        <p:spPr>
          <a:xfrm>
            <a:off x="6394329" y="4729460"/>
            <a:ext cx="2749671" cy="461665"/>
          </a:xfrm>
          <a:prstGeom prst="rect">
            <a:avLst/>
          </a:prstGeom>
          <a:solidFill>
            <a:srgbClr val="CCFFCC"/>
          </a:solidFill>
        </p:spPr>
        <p:txBody>
          <a:bodyPr wrap="none" rtlCol="0">
            <a:spAutoFit/>
          </a:bodyPr>
          <a:lstStyle/>
          <a:p>
            <a:r>
              <a:rPr lang="en-US" sz="2400" dirty="0"/>
              <a:t>“The scholarly poor”</a:t>
            </a:r>
          </a:p>
        </p:txBody>
      </p:sp>
    </p:spTree>
    <p:extLst>
      <p:ext uri="{BB962C8B-B14F-4D97-AF65-F5344CB8AC3E}">
        <p14:creationId xmlns:p14="http://schemas.microsoft.com/office/powerpoint/2010/main" val="618872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693578"/>
          </a:xfrm>
          <a:prstGeom prst="rect">
            <a:avLst/>
          </a:prstGeom>
          <a:ln w="28575" cmpd="sng">
            <a:solidFill>
              <a:schemeClr val="tx1"/>
            </a:solidFill>
          </a:ln>
        </p:spPr>
      </p:pic>
      <p:pic>
        <p:nvPicPr>
          <p:cNvPr id="5" name="Picture 4"/>
          <p:cNvPicPr>
            <a:picLocks noChangeAspect="1"/>
          </p:cNvPicPr>
          <p:nvPr/>
        </p:nvPicPr>
        <p:blipFill>
          <a:blip r:embed="rId3"/>
          <a:stretch>
            <a:fillRect/>
          </a:stretch>
        </p:blipFill>
        <p:spPr>
          <a:xfrm>
            <a:off x="142546" y="5234515"/>
            <a:ext cx="8820032" cy="1185643"/>
          </a:xfrm>
          <a:prstGeom prst="rect">
            <a:avLst/>
          </a:prstGeom>
          <a:ln w="57150" cmpd="sng">
            <a:solidFill>
              <a:srgbClr val="FF0000"/>
            </a:solidFill>
          </a:ln>
        </p:spPr>
      </p:pic>
      <p:sp>
        <p:nvSpPr>
          <p:cNvPr id="2" name="Oval 1"/>
          <p:cNvSpPr/>
          <p:nvPr/>
        </p:nvSpPr>
        <p:spPr>
          <a:xfrm>
            <a:off x="4429125" y="5064125"/>
            <a:ext cx="873125" cy="539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9150" y="5461000"/>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750050" y="5730875"/>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24076" y="6007408"/>
            <a:ext cx="8763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289175" y="1095375"/>
            <a:ext cx="50292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03750" y="1619249"/>
            <a:ext cx="698500" cy="30162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603750" y="4651375"/>
            <a:ext cx="1069975" cy="41275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223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body" idx="1"/>
          </p:nvPr>
        </p:nvSpPr>
        <p:spPr>
          <a:xfrm>
            <a:off x="14111" y="853019"/>
            <a:ext cx="9144000" cy="2914649"/>
          </a:xfrm>
          <a:prstGeom prst="rect">
            <a:avLst/>
          </a:prstGeom>
        </p:spPr>
        <p:txBody>
          <a:bodyPr>
            <a:noAutofit/>
          </a:bodyPr>
          <a:lstStyle>
            <a:lvl1pPr>
              <a:defRPr sz="5100" i="1"/>
            </a:lvl1pPr>
          </a:lstStyle>
          <a:p>
            <a:pPr lvl="0">
              <a:defRPr sz="1800" i="0">
                <a:solidFill>
                  <a:srgbClr val="000000"/>
                </a:solidFill>
              </a:defRPr>
            </a:pPr>
            <a:r>
              <a:rPr lang="en-US" sz="2000" dirty="0">
                <a:latin typeface="Arial"/>
                <a:cs typeface="Arial"/>
                <a:hlinkClick r:id="rId2"/>
              </a:rPr>
              <a:t>http://www.nytimes.com/2015/04/08/opinion/yes-we-were-warned-about-ebola.html</a:t>
            </a:r>
            <a:r>
              <a:rPr lang="en-US" sz="2000" dirty="0">
                <a:latin typeface="Arial"/>
                <a:cs typeface="Arial"/>
              </a:rPr>
              <a:t> </a:t>
            </a:r>
          </a:p>
          <a:p>
            <a:pPr lvl="0">
              <a:defRPr sz="1800" i="0">
                <a:solidFill>
                  <a:srgbClr val="000000"/>
                </a:solidFill>
              </a:defRPr>
            </a:pPr>
            <a:endParaRPr lang="en-US" sz="2000" dirty="0">
              <a:solidFill>
                <a:srgbClr val="535353"/>
              </a:solidFill>
              <a:latin typeface="Arial"/>
              <a:cs typeface="Arial"/>
            </a:endParaRPr>
          </a:p>
          <a:p>
            <a:pPr lvl="0">
              <a:defRPr sz="1800" i="0">
                <a:solidFill>
                  <a:srgbClr val="000000"/>
                </a:solidFill>
              </a:defRPr>
            </a:pPr>
            <a:r>
              <a:rPr lang="en-US" sz="2000" i="0" dirty="0">
                <a:latin typeface="Arial"/>
                <a:cs typeface="Arial"/>
              </a:rPr>
              <a:t>We were stunned recently when we stumbled across an article by European researchers in </a:t>
            </a:r>
            <a:r>
              <a:rPr lang="en-US" sz="2000" b="1" i="0" dirty="0">
                <a:latin typeface="Arial"/>
                <a:cs typeface="Arial"/>
              </a:rPr>
              <a:t>Annals of Virology [1982</a:t>
            </a:r>
            <a:r>
              <a:rPr lang="en-US" sz="2000" i="0" dirty="0">
                <a:latin typeface="Arial"/>
                <a:cs typeface="Arial"/>
              </a:rPr>
              <a:t>]: “The results seem to indicate that </a:t>
            </a:r>
            <a:r>
              <a:rPr lang="en-US" sz="2000" b="1" i="0" dirty="0">
                <a:latin typeface="Arial"/>
                <a:cs typeface="Arial"/>
              </a:rPr>
              <a:t>Liberia has to be included in the Ebola virus endemic zone.</a:t>
            </a:r>
            <a:r>
              <a:rPr lang="en-US" sz="2000" i="0" dirty="0">
                <a:latin typeface="Arial"/>
                <a:cs typeface="Arial"/>
              </a:rPr>
              <a:t>” In the future, the authors asserted, “medical personnel in Liberian health centers should be aware of the possibility that they may come across active cases and thus be prepared to avoid nosocomial epidemics,” referring to hospital-acquired infection.</a:t>
            </a:r>
          </a:p>
          <a:p>
            <a:pPr lvl="0">
              <a:defRPr sz="1800" i="0">
                <a:solidFill>
                  <a:srgbClr val="000000"/>
                </a:solidFill>
              </a:defRPr>
            </a:pPr>
            <a:endParaRPr lang="en-US" sz="2000" i="0" dirty="0">
              <a:latin typeface="Arial"/>
              <a:cs typeface="Arial"/>
            </a:endParaRPr>
          </a:p>
          <a:p>
            <a:pPr lvl="0">
              <a:defRPr sz="1800" i="0">
                <a:solidFill>
                  <a:srgbClr val="000000"/>
                </a:solidFill>
              </a:defRPr>
            </a:pPr>
            <a:r>
              <a:rPr lang="en-US" sz="2000" i="0" dirty="0">
                <a:latin typeface="Arial"/>
                <a:cs typeface="Arial"/>
              </a:rPr>
              <a:t>Adage in public health: “</a:t>
            </a:r>
            <a:r>
              <a:rPr lang="en-US" sz="2000" b="1" i="0" dirty="0">
                <a:latin typeface="Arial"/>
                <a:cs typeface="Arial"/>
              </a:rPr>
              <a:t>The road to inaction is paved with research papers</a:t>
            </a:r>
            <a:r>
              <a:rPr lang="en-US" sz="2000" i="0" dirty="0">
                <a:latin typeface="Arial"/>
                <a:cs typeface="Arial"/>
              </a:rPr>
              <a:t>.” </a:t>
            </a:r>
          </a:p>
          <a:p>
            <a:pPr lvl="0">
              <a:defRPr sz="1800" i="0">
                <a:solidFill>
                  <a:srgbClr val="000000"/>
                </a:solidFill>
              </a:defRPr>
            </a:pPr>
            <a:endParaRPr lang="en-US" sz="2000" i="0" dirty="0">
              <a:solidFill>
                <a:srgbClr val="535353"/>
              </a:solidFill>
              <a:latin typeface="Arial"/>
              <a:cs typeface="Arial"/>
            </a:endParaRPr>
          </a:p>
          <a:p>
            <a:pPr lvl="0">
              <a:defRPr sz="1800" i="0">
                <a:solidFill>
                  <a:srgbClr val="000000"/>
                </a:solidFill>
              </a:defRPr>
            </a:pPr>
            <a:r>
              <a:rPr lang="en-US" sz="1600" dirty="0">
                <a:latin typeface="Arial"/>
                <a:cs typeface="Arial"/>
              </a:rPr>
              <a:t>Bernice </a:t>
            </a:r>
            <a:r>
              <a:rPr lang="en-US" sz="1600" dirty="0" err="1">
                <a:latin typeface="Arial"/>
                <a:cs typeface="Arial"/>
              </a:rPr>
              <a:t>Dahn</a:t>
            </a:r>
            <a:r>
              <a:rPr lang="en-US" sz="1600" dirty="0">
                <a:latin typeface="Arial"/>
                <a:cs typeface="Arial"/>
              </a:rPr>
              <a:t> (</a:t>
            </a:r>
            <a:r>
              <a:rPr lang="en-US" sz="2400" b="1" dirty="0">
                <a:solidFill>
                  <a:srgbClr val="FF0000"/>
                </a:solidFill>
                <a:latin typeface="Arial"/>
                <a:cs typeface="Arial"/>
              </a:rPr>
              <a:t>chief medical officer of Liberia’s Ministry of Health</a:t>
            </a:r>
            <a:r>
              <a:rPr lang="en-US" sz="1600" dirty="0">
                <a:latin typeface="Arial"/>
                <a:cs typeface="Arial"/>
              </a:rPr>
              <a:t>)</a:t>
            </a:r>
          </a:p>
          <a:p>
            <a:pPr lvl="0">
              <a:defRPr sz="1800" i="0">
                <a:solidFill>
                  <a:srgbClr val="000000"/>
                </a:solidFill>
              </a:defRPr>
            </a:pPr>
            <a:r>
              <a:rPr lang="en-US" sz="1600" dirty="0">
                <a:latin typeface="Arial"/>
                <a:cs typeface="Arial"/>
              </a:rPr>
              <a:t>Vera </a:t>
            </a:r>
            <a:r>
              <a:rPr lang="en-US" sz="1600" dirty="0" err="1">
                <a:latin typeface="Arial"/>
                <a:cs typeface="Arial"/>
              </a:rPr>
              <a:t>Mussah</a:t>
            </a:r>
            <a:r>
              <a:rPr lang="en-US" sz="1600" dirty="0">
                <a:latin typeface="Arial"/>
                <a:cs typeface="Arial"/>
              </a:rPr>
              <a:t> (director of county health services) </a:t>
            </a:r>
          </a:p>
          <a:p>
            <a:pPr lvl="0">
              <a:defRPr sz="1800" i="0">
                <a:solidFill>
                  <a:srgbClr val="000000"/>
                </a:solidFill>
              </a:defRPr>
            </a:pPr>
            <a:r>
              <a:rPr lang="en-US" sz="1600" dirty="0">
                <a:latin typeface="Arial"/>
                <a:cs typeface="Arial"/>
              </a:rPr>
              <a:t>Cameron Nutt (Ebola response adviser to Partners in Health)</a:t>
            </a:r>
            <a:endParaRPr sz="1600" dirty="0">
              <a:solidFill>
                <a:srgbClr val="535353"/>
              </a:solidFill>
              <a:latin typeface="Arial"/>
              <a:cs typeface="Arial"/>
            </a:endParaRPr>
          </a:p>
        </p:txBody>
      </p:sp>
      <p:sp>
        <p:nvSpPr>
          <p:cNvPr id="3" name="TextBox 2"/>
          <p:cNvSpPr txBox="1"/>
          <p:nvPr/>
        </p:nvSpPr>
        <p:spPr>
          <a:xfrm>
            <a:off x="1044224" y="42334"/>
            <a:ext cx="7611879" cy="646331"/>
          </a:xfrm>
          <a:prstGeom prst="rect">
            <a:avLst/>
          </a:prstGeom>
          <a:noFill/>
        </p:spPr>
        <p:txBody>
          <a:bodyPr wrap="none" lIns="91430" tIns="45716" rIns="91430" bIns="45716" rtlCol="0">
            <a:spAutoFit/>
          </a:bodyPr>
          <a:lstStyle/>
          <a:p>
            <a:r>
              <a:rPr lang="en-US" sz="3600" dirty="0"/>
              <a:t>A System Failure of Scholarly Publishing</a:t>
            </a:r>
          </a:p>
        </p:txBody>
      </p:sp>
    </p:spTree>
    <p:extLst>
      <p:ext uri="{BB962C8B-B14F-4D97-AF65-F5344CB8AC3E}">
        <p14:creationId xmlns:p14="http://schemas.microsoft.com/office/powerpoint/2010/main" val="144173557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43"/>
            <a:ext cx="8229600" cy="1143000"/>
          </a:xfrm>
        </p:spPr>
        <p:txBody>
          <a:bodyPr>
            <a:normAutofit/>
          </a:bodyPr>
          <a:lstStyle/>
          <a:p>
            <a:r>
              <a:rPr lang="en-US" dirty="0"/>
              <a:t>Scholarly publishing is “Big Data”</a:t>
            </a:r>
          </a:p>
        </p:txBody>
      </p:sp>
      <p:pic>
        <p:nvPicPr>
          <p:cNvPr id="4" name="Picture 3"/>
          <p:cNvPicPr>
            <a:picLocks noChangeAspect="1"/>
          </p:cNvPicPr>
          <p:nvPr/>
        </p:nvPicPr>
        <p:blipFill>
          <a:blip r:embed="rId2"/>
          <a:stretch>
            <a:fillRect/>
          </a:stretch>
        </p:blipFill>
        <p:spPr>
          <a:xfrm>
            <a:off x="0" y="886362"/>
            <a:ext cx="9144000" cy="3162300"/>
          </a:xfrm>
          <a:prstGeom prst="rect">
            <a:avLst/>
          </a:prstGeom>
        </p:spPr>
      </p:pic>
      <p:sp>
        <p:nvSpPr>
          <p:cNvPr id="5" name="Rectangle 4"/>
          <p:cNvSpPr/>
          <p:nvPr/>
        </p:nvSpPr>
        <p:spPr>
          <a:xfrm>
            <a:off x="0" y="6472365"/>
            <a:ext cx="9144000" cy="369332"/>
          </a:xfrm>
          <a:prstGeom prst="rect">
            <a:avLst/>
          </a:prstGeom>
        </p:spPr>
        <p:txBody>
          <a:bodyPr wrap="square">
            <a:spAutoFit/>
          </a:bodyPr>
          <a:lstStyle/>
          <a:p>
            <a:r>
              <a:rPr lang="en-US" dirty="0">
                <a:hlinkClick r:id="rId3"/>
              </a:rPr>
              <a:t>[2] https://en.wikipedia.org/wiki/Mont_Blanc#/media/File:Mont_Blanc_depuis_Valmorel.jpg</a:t>
            </a:r>
            <a:r>
              <a:rPr lang="en-US" dirty="0"/>
              <a:t> </a:t>
            </a:r>
          </a:p>
        </p:txBody>
      </p:sp>
      <p:sp>
        <p:nvSpPr>
          <p:cNvPr id="6" name="TextBox 5"/>
          <p:cNvSpPr txBox="1"/>
          <p:nvPr/>
        </p:nvSpPr>
        <p:spPr>
          <a:xfrm>
            <a:off x="103668" y="4060836"/>
            <a:ext cx="8928563" cy="2677656"/>
          </a:xfrm>
          <a:prstGeom prst="rect">
            <a:avLst/>
          </a:prstGeom>
          <a:noFill/>
        </p:spPr>
        <p:txBody>
          <a:bodyPr wrap="square" rtlCol="0">
            <a:spAutoFit/>
          </a:bodyPr>
          <a:lstStyle/>
          <a:p>
            <a:pPr marL="457200" indent="-457200">
              <a:buFont typeface="Arial"/>
              <a:buChar char="•"/>
            </a:pPr>
            <a:r>
              <a:rPr lang="en-US" sz="2800" dirty="0"/>
              <a:t> $500 Billion public research =&gt; 2.5 million articles /year , 7000 /day </a:t>
            </a:r>
          </a:p>
          <a:p>
            <a:pPr marL="457200" indent="-457200">
              <a:buFont typeface="Arial"/>
              <a:buChar char="•"/>
            </a:pPr>
            <a:r>
              <a:rPr lang="en-US" sz="2800" dirty="0"/>
              <a:t>Most is not Publicly readable and much is unused</a:t>
            </a:r>
          </a:p>
          <a:p>
            <a:pPr marL="457200" indent="-457200">
              <a:buFont typeface="Arial"/>
              <a:buChar char="•"/>
            </a:pPr>
            <a:r>
              <a:rPr lang="en-US" sz="2800" dirty="0" err="1"/>
              <a:t>ContentMining</a:t>
            </a:r>
            <a:r>
              <a:rPr lang="en-US" sz="2800" dirty="0"/>
              <a:t> (TDM) can liberate knowledge</a:t>
            </a:r>
          </a:p>
          <a:p>
            <a:pPr marL="457200" indent="-457200">
              <a:buFont typeface="Arial"/>
              <a:buChar char="•"/>
            </a:pPr>
            <a:r>
              <a:rPr lang="en-US" sz="2800" dirty="0"/>
              <a:t>Many mega-publishers fight </a:t>
            </a:r>
            <a:r>
              <a:rPr lang="en-US" sz="2800" dirty="0" err="1"/>
              <a:t>ContentMining</a:t>
            </a:r>
            <a:r>
              <a:rPr lang="en-US" sz="2800" dirty="0"/>
              <a:t> </a:t>
            </a:r>
          </a:p>
          <a:p>
            <a:endParaRPr lang="en-US" sz="2800" dirty="0"/>
          </a:p>
        </p:txBody>
      </p:sp>
      <p:sp>
        <p:nvSpPr>
          <p:cNvPr id="7" name="Rectangle 6"/>
          <p:cNvSpPr/>
          <p:nvPr/>
        </p:nvSpPr>
        <p:spPr>
          <a:xfrm>
            <a:off x="103668" y="6156014"/>
            <a:ext cx="8583131" cy="369332"/>
          </a:xfrm>
          <a:prstGeom prst="rect">
            <a:avLst/>
          </a:prstGeom>
        </p:spPr>
        <p:txBody>
          <a:bodyPr wrap="square">
            <a:spAutoFit/>
          </a:bodyPr>
          <a:lstStyle/>
          <a:p>
            <a:r>
              <a:rPr lang="en-US" dirty="0">
                <a:hlinkClick r:id="rId4"/>
              </a:rPr>
              <a:t>[1] http://www.crossref.org/01company/crossref_indicators.html</a:t>
            </a:r>
            <a:r>
              <a:rPr lang="en-US" dirty="0"/>
              <a:t> </a:t>
            </a:r>
          </a:p>
        </p:txBody>
      </p:sp>
      <p:cxnSp>
        <p:nvCxnSpPr>
          <p:cNvPr id="8" name="Straight Connector 7"/>
          <p:cNvCxnSpPr/>
          <p:nvPr/>
        </p:nvCxnSpPr>
        <p:spPr>
          <a:xfrm>
            <a:off x="4067944" y="1772816"/>
            <a:ext cx="4968552"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868144" y="1772816"/>
            <a:ext cx="0" cy="2304256"/>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012160" y="1916832"/>
            <a:ext cx="2570971" cy="369332"/>
          </a:xfrm>
          <a:prstGeom prst="rect">
            <a:avLst/>
          </a:prstGeom>
          <a:solidFill>
            <a:schemeClr val="bg1"/>
          </a:solidFill>
        </p:spPr>
        <p:txBody>
          <a:bodyPr wrap="square">
            <a:spAutoFit/>
          </a:bodyPr>
          <a:lstStyle/>
          <a:p>
            <a:r>
              <a:rPr lang="en-US" dirty="0">
                <a:solidFill>
                  <a:srgbClr val="FF0000"/>
                </a:solidFill>
              </a:rPr>
              <a:t>1 year’s scholarly output!</a:t>
            </a:r>
          </a:p>
        </p:txBody>
      </p:sp>
    </p:spTree>
    <p:extLst>
      <p:ext uri="{BB962C8B-B14F-4D97-AF65-F5344CB8AC3E}">
        <p14:creationId xmlns:p14="http://schemas.microsoft.com/office/powerpoint/2010/main" val="3487213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27470" y="4512119"/>
            <a:ext cx="2666002" cy="369332"/>
          </a:xfrm>
          <a:prstGeom prst="rect">
            <a:avLst/>
          </a:prstGeom>
        </p:spPr>
        <p:txBody>
          <a:bodyPr wrap="none">
            <a:spAutoFit/>
          </a:bodyPr>
          <a:lstStyle/>
          <a:p>
            <a:r>
              <a:rPr lang="en-US" dirty="0"/>
              <a:t>(2x digital music industry!)</a:t>
            </a:r>
          </a:p>
        </p:txBody>
      </p:sp>
      <p:pic>
        <p:nvPicPr>
          <p:cNvPr id="5" name="Picture 4" descr="Screen Shot 2016-05-19 at 09.50.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5"/>
            <a:ext cx="9144000" cy="3631605"/>
          </a:xfrm>
          <a:prstGeom prst="rect">
            <a:avLst/>
          </a:prstGeom>
        </p:spPr>
      </p:pic>
      <p:pic>
        <p:nvPicPr>
          <p:cNvPr id="6" name="Picture 5" descr="Screen Shot 2016-05-19 at 09.52.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35" y="3244334"/>
            <a:ext cx="1989418" cy="2904902"/>
          </a:xfrm>
          <a:prstGeom prst="rect">
            <a:avLst/>
          </a:prstGeom>
        </p:spPr>
      </p:pic>
      <p:pic>
        <p:nvPicPr>
          <p:cNvPr id="7" name="Picture 6" descr="Screen Shot 2016-05-19 at 09.53.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353" y="3334627"/>
            <a:ext cx="1867647" cy="2724317"/>
          </a:xfrm>
          <a:prstGeom prst="rect">
            <a:avLst/>
          </a:prstGeom>
        </p:spPr>
      </p:pic>
      <p:pic>
        <p:nvPicPr>
          <p:cNvPr id="8" name="Picture 7" descr="Screen Shot 2016-05-19 at 09.54.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334627"/>
            <a:ext cx="1862543" cy="2724317"/>
          </a:xfrm>
          <a:prstGeom prst="rect">
            <a:avLst/>
          </a:prstGeom>
        </p:spPr>
      </p:pic>
      <p:pic>
        <p:nvPicPr>
          <p:cNvPr id="10" name="Picture 9" descr="Screen Shot 2016-05-19 at 09.56.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5943" y="3335671"/>
            <a:ext cx="1761115" cy="2722229"/>
          </a:xfrm>
          <a:prstGeom prst="rect">
            <a:avLst/>
          </a:prstGeom>
        </p:spPr>
      </p:pic>
      <p:sp>
        <p:nvSpPr>
          <p:cNvPr id="2" name="TextBox 1"/>
          <p:cNvSpPr txBox="1"/>
          <p:nvPr/>
        </p:nvSpPr>
        <p:spPr>
          <a:xfrm>
            <a:off x="1235189" y="6361668"/>
            <a:ext cx="6673622" cy="461665"/>
          </a:xfrm>
          <a:prstGeom prst="rect">
            <a:avLst/>
          </a:prstGeom>
          <a:noFill/>
          <a:ln>
            <a:solidFill>
              <a:schemeClr val="tx1"/>
            </a:solidFill>
          </a:ln>
        </p:spPr>
        <p:txBody>
          <a:bodyPr wrap="none" rtlCol="0">
            <a:spAutoFit/>
          </a:bodyPr>
          <a:lstStyle/>
          <a:p>
            <a:r>
              <a:rPr lang="en-US" sz="2400" dirty="0" err="1"/>
              <a:t>ContentMine</a:t>
            </a:r>
            <a:r>
              <a:rPr lang="en-US" sz="2400" dirty="0"/>
              <a:t> is an </a:t>
            </a:r>
            <a:r>
              <a:rPr lang="en-US" sz="2400" dirty="0" err="1"/>
              <a:t>OpenLocked</a:t>
            </a:r>
            <a:r>
              <a:rPr lang="en-US" sz="2400" dirty="0"/>
              <a:t> Non-Profit company</a:t>
            </a:r>
          </a:p>
        </p:txBody>
      </p:sp>
      <p:sp>
        <p:nvSpPr>
          <p:cNvPr id="3" name="TextBox 2"/>
          <p:cNvSpPr txBox="1"/>
          <p:nvPr/>
        </p:nvSpPr>
        <p:spPr>
          <a:xfrm>
            <a:off x="2402728" y="2818457"/>
            <a:ext cx="5339923" cy="461665"/>
          </a:xfrm>
          <a:prstGeom prst="rect">
            <a:avLst/>
          </a:prstGeom>
          <a:noFill/>
          <a:ln>
            <a:solidFill>
              <a:schemeClr val="tx1"/>
            </a:solidFill>
          </a:ln>
        </p:spPr>
        <p:txBody>
          <a:bodyPr wrap="none" rtlCol="0">
            <a:spAutoFit/>
          </a:bodyPr>
          <a:lstStyle/>
          <a:p>
            <a:r>
              <a:rPr lang="en-US" sz="2400" dirty="0"/>
              <a:t>Mining millions of Open facts every week</a:t>
            </a:r>
          </a:p>
        </p:txBody>
      </p:sp>
      <p:sp>
        <p:nvSpPr>
          <p:cNvPr id="11" name="TextBox 10"/>
          <p:cNvSpPr txBox="1"/>
          <p:nvPr/>
        </p:nvSpPr>
        <p:spPr>
          <a:xfrm>
            <a:off x="896374" y="66241"/>
            <a:ext cx="7566143" cy="646331"/>
          </a:xfrm>
          <a:prstGeom prst="rect">
            <a:avLst/>
          </a:prstGeom>
          <a:noFill/>
        </p:spPr>
        <p:txBody>
          <a:bodyPr wrap="none" rtlCol="0">
            <a:spAutoFit/>
          </a:bodyPr>
          <a:lstStyle/>
          <a:p>
            <a:r>
              <a:rPr lang="en-US" sz="3600" b="1" i="1" dirty="0"/>
              <a:t>The Right to Read is the Right to Mine</a:t>
            </a:r>
          </a:p>
        </p:txBody>
      </p:sp>
    </p:spTree>
    <p:extLst>
      <p:ext uri="{BB962C8B-B14F-4D97-AF65-F5344CB8AC3E}">
        <p14:creationId xmlns:p14="http://schemas.microsoft.com/office/powerpoint/2010/main" val="3400028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4000"/>
            <a:ext cx="9144000" cy="6333450"/>
          </a:xfrm>
          <a:prstGeom prst="rect">
            <a:avLst/>
          </a:prstGeom>
        </p:spPr>
      </p:pic>
      <p:sp>
        <p:nvSpPr>
          <p:cNvPr id="7" name="TextBox 6"/>
          <p:cNvSpPr txBox="1"/>
          <p:nvPr/>
        </p:nvSpPr>
        <p:spPr>
          <a:xfrm>
            <a:off x="2153019" y="5894952"/>
            <a:ext cx="6724317" cy="461665"/>
          </a:xfrm>
          <a:prstGeom prst="rect">
            <a:avLst/>
          </a:prstGeom>
          <a:solidFill>
            <a:schemeClr val="bg1"/>
          </a:solidFill>
          <a:ln>
            <a:solidFill>
              <a:schemeClr val="tx1"/>
            </a:solidFill>
          </a:ln>
        </p:spPr>
        <p:txBody>
          <a:bodyPr wrap="none" rtlCol="0">
            <a:spAutoFit/>
          </a:bodyPr>
          <a:lstStyle/>
          <a:p>
            <a:r>
              <a:rPr lang="en-US" sz="2400" b="1" dirty="0" err="1">
                <a:solidFill>
                  <a:srgbClr val="FF0000"/>
                </a:solidFill>
              </a:rPr>
              <a:t>ContentMine</a:t>
            </a:r>
            <a:r>
              <a:rPr lang="en-US" sz="2400" b="1" dirty="0">
                <a:solidFill>
                  <a:srgbClr val="FF0000"/>
                </a:solidFill>
              </a:rPr>
              <a:t> software can do this in a few minutes</a:t>
            </a:r>
          </a:p>
        </p:txBody>
      </p:sp>
      <p:sp>
        <p:nvSpPr>
          <p:cNvPr id="8" name="TextBox 7"/>
          <p:cNvSpPr txBox="1"/>
          <p:nvPr/>
        </p:nvSpPr>
        <p:spPr>
          <a:xfrm>
            <a:off x="254916" y="2212016"/>
            <a:ext cx="5710197" cy="3046988"/>
          </a:xfrm>
          <a:prstGeom prst="rect">
            <a:avLst/>
          </a:prstGeom>
          <a:solidFill>
            <a:schemeClr val="bg1"/>
          </a:solidFill>
          <a:ln>
            <a:solidFill>
              <a:srgbClr val="FF0000"/>
            </a:solidFill>
          </a:ln>
        </p:spPr>
        <p:txBody>
          <a:bodyPr wrap="square" rtlCol="0">
            <a:spAutoFit/>
          </a:bodyPr>
          <a:lstStyle/>
          <a:p>
            <a:r>
              <a:rPr lang="en-US" sz="2400" b="1" i="1" dirty="0">
                <a:solidFill>
                  <a:srgbClr val="FF0000"/>
                </a:solidFill>
              </a:rPr>
              <a:t>Polly: “there were 10,000 abstracts and due </a:t>
            </a:r>
          </a:p>
          <a:p>
            <a:r>
              <a:rPr lang="en-US" sz="2400" b="1" i="1" dirty="0">
                <a:solidFill>
                  <a:srgbClr val="FF0000"/>
                </a:solidFill>
              </a:rPr>
              <a:t>to time pressures, we split this between 6 researchers. It took about 2-3 days of work (working only on this) to get through </a:t>
            </a:r>
          </a:p>
          <a:p>
            <a:r>
              <a:rPr lang="en-US" sz="2400" b="1" i="1" dirty="0">
                <a:solidFill>
                  <a:srgbClr val="FF0000"/>
                </a:solidFill>
              </a:rPr>
              <a:t>~1,600 papers each. So, at a minimum this</a:t>
            </a:r>
          </a:p>
          <a:p>
            <a:r>
              <a:rPr lang="en-US" sz="2400" b="1" i="1" dirty="0">
                <a:solidFill>
                  <a:srgbClr val="FF0000"/>
                </a:solidFill>
              </a:rPr>
              <a:t> equates to 12 days of full-time work (and would normally be done over several weeks under normal time pressures).” </a:t>
            </a:r>
          </a:p>
        </p:txBody>
      </p:sp>
    </p:spTree>
    <p:extLst>
      <p:ext uri="{BB962C8B-B14F-4D97-AF65-F5344CB8AC3E}">
        <p14:creationId xmlns:p14="http://schemas.microsoft.com/office/powerpoint/2010/main" val="2814472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724942"/>
          </a:xfrm>
        </p:spPr>
        <p:txBody>
          <a:bodyPr>
            <a:normAutofit/>
          </a:bodyPr>
          <a:lstStyle/>
          <a:p>
            <a:r>
              <a:rPr lang="en-GB" sz="2800" dirty="0">
                <a:hlinkClick r:id="rId2"/>
              </a:rPr>
              <a:t>http://chemicaltagger.ch.cam.ac.uk/</a:t>
            </a:r>
            <a:r>
              <a:rPr lang="en-GB" sz="2800" dirty="0"/>
              <a:t> </a:t>
            </a:r>
          </a:p>
        </p:txBody>
      </p:sp>
      <p:sp>
        <p:nvSpPr>
          <p:cNvPr id="3" name="Content Placeholder 2"/>
          <p:cNvSpPr>
            <a:spLocks noGrp="1"/>
          </p:cNvSpPr>
          <p:nvPr>
            <p:ph idx="1"/>
          </p:nvPr>
        </p:nvSpPr>
        <p:spPr/>
        <p:txBody>
          <a:bodyPr/>
          <a:lstStyle/>
          <a:p>
            <a:r>
              <a:rPr lang="en-GB" dirty="0"/>
              <a:t>Typical</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3" y="1238251"/>
            <a:ext cx="8048625" cy="4381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3415733" y="2782671"/>
            <a:ext cx="5180585" cy="646331"/>
          </a:xfrm>
          <a:prstGeom prst="rect">
            <a:avLst/>
          </a:prstGeom>
          <a:solidFill>
            <a:schemeClr val="bg1"/>
          </a:solidFill>
        </p:spPr>
        <p:txBody>
          <a:bodyPr wrap="none" lIns="91416" tIns="45709" rIns="91416" bIns="45709" rtlCol="0">
            <a:spAutoFit/>
          </a:bodyPr>
          <a:lstStyle/>
          <a:p>
            <a:r>
              <a:rPr lang="en-GB" sz="3600" b="1" dirty="0">
                <a:solidFill>
                  <a:srgbClr val="FF0000"/>
                </a:solidFill>
              </a:rPr>
              <a:t>Typical chemical synthesis</a:t>
            </a:r>
          </a:p>
        </p:txBody>
      </p:sp>
    </p:spTree>
    <p:extLst>
      <p:ext uri="{BB962C8B-B14F-4D97-AF65-F5344CB8AC3E}">
        <p14:creationId xmlns:p14="http://schemas.microsoft.com/office/powerpoint/2010/main" val="359711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3862" y="332656"/>
            <a:ext cx="8296275" cy="402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0938" y="4738895"/>
            <a:ext cx="9167832" cy="1754327"/>
          </a:xfrm>
          <a:prstGeom prst="rect">
            <a:avLst/>
          </a:prstGeom>
          <a:noFill/>
        </p:spPr>
        <p:txBody>
          <a:bodyPr wrap="none" rtlCol="0">
            <a:spAutoFit/>
          </a:bodyPr>
          <a:lstStyle/>
          <a:p>
            <a:r>
              <a:rPr lang="en-GB" sz="4400" dirty="0"/>
              <a:t>The Right to Read is the Right to Mine*</a:t>
            </a:r>
          </a:p>
          <a:p>
            <a:r>
              <a:rPr lang="en-GB" sz="1000" dirty="0"/>
              <a:t>                                                                                                                                                                                                                                                              *</a:t>
            </a:r>
            <a:r>
              <a:rPr lang="en-GB" sz="1000" dirty="0" err="1"/>
              <a:t>PeterMurray</a:t>
            </a:r>
            <a:r>
              <a:rPr lang="en-GB" sz="1000" dirty="0"/>
              <a:t>-Rust, 2011</a:t>
            </a:r>
            <a:endParaRPr lang="en-GB" sz="3200" i="1" dirty="0">
              <a:hlinkClick r:id="" action="ppaction://noaction"/>
            </a:endParaRPr>
          </a:p>
          <a:p>
            <a:pPr algn="ctr"/>
            <a:r>
              <a:rPr lang="en-GB" sz="3200" i="1" dirty="0">
                <a:hlinkClick r:id="" action="ppaction://noaction"/>
              </a:rPr>
              <a:t>                                              http://contentmine.org</a:t>
            </a:r>
            <a:endParaRPr lang="en-GB" sz="3200" i="1" dirty="0"/>
          </a:p>
        </p:txBody>
      </p:sp>
      <p:pic>
        <p:nvPicPr>
          <p:cNvPr id="7" name="Picture 2" descr="http://blogs.ch.cam.ac.uk/pmr/files/2006/09/Shuttleworth-Fellow-0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9513" y="5845791"/>
            <a:ext cx="2448272" cy="88067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79475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 y="980728"/>
            <a:ext cx="9030941" cy="46748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57200" y="188640"/>
            <a:ext cx="8229600" cy="724942"/>
          </a:xfrm>
        </p:spPr>
        <p:txBody>
          <a:bodyPr>
            <a:normAutofit/>
          </a:bodyPr>
          <a:lstStyle/>
          <a:p>
            <a:r>
              <a:rPr lang="en-GB" sz="3600" dirty="0"/>
              <a:t>Automatic semantic markup of chemistry </a:t>
            </a:r>
          </a:p>
        </p:txBody>
      </p:sp>
      <p:sp>
        <p:nvSpPr>
          <p:cNvPr id="6" name="Title 1"/>
          <p:cNvSpPr txBox="1">
            <a:spLocks/>
          </p:cNvSpPr>
          <p:nvPr/>
        </p:nvSpPr>
        <p:spPr>
          <a:xfrm>
            <a:off x="609600" y="5877273"/>
            <a:ext cx="8229600" cy="724942"/>
          </a:xfrm>
          <a:prstGeom prst="rect">
            <a:avLst/>
          </a:prstGeom>
        </p:spPr>
        <p:txBody>
          <a:bodyPr vert="horz" lIns="91416" tIns="45709" rIns="91416" bIns="45709"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i="1" dirty="0"/>
              <a:t>Could be used for analytical, crystallization, etc. </a:t>
            </a:r>
          </a:p>
        </p:txBody>
      </p:sp>
    </p:spTree>
    <p:extLst>
      <p:ext uri="{BB962C8B-B14F-4D97-AF65-F5344CB8AC3E}">
        <p14:creationId xmlns:p14="http://schemas.microsoft.com/office/powerpoint/2010/main" val="4185029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AMI </a:t>
            </a:r>
            <a:r>
              <a:rPr lang="en-US" sz="2400" dirty="0"/>
              <a:t>https://</a:t>
            </a:r>
            <a:r>
              <a:rPr lang="en-US" sz="2400" dirty="0" err="1"/>
              <a:t>bitbucket.org</a:t>
            </a:r>
            <a:r>
              <a:rPr lang="en-US" sz="2400" dirty="0"/>
              <a:t>/</a:t>
            </a:r>
            <a:r>
              <a:rPr lang="en-US" sz="2400" dirty="0" err="1"/>
              <a:t>petermr</a:t>
            </a:r>
            <a:r>
              <a:rPr lang="en-US" sz="2400" dirty="0"/>
              <a:t>/xhtml2stm/wiki/Home</a:t>
            </a:r>
          </a:p>
        </p:txBody>
      </p:sp>
      <p:pic>
        <p:nvPicPr>
          <p:cNvPr id="6" name="Picture 5"/>
          <p:cNvPicPr>
            <a:picLocks noChangeAspect="1"/>
          </p:cNvPicPr>
          <p:nvPr/>
        </p:nvPicPr>
        <p:blipFill>
          <a:blip r:embed="rId3"/>
          <a:stretch>
            <a:fillRect/>
          </a:stretch>
        </p:blipFill>
        <p:spPr>
          <a:xfrm>
            <a:off x="539552" y="1484784"/>
            <a:ext cx="4504748" cy="4869160"/>
          </a:xfrm>
          <a:prstGeom prst="rect">
            <a:avLst/>
          </a:prstGeom>
        </p:spPr>
      </p:pic>
      <p:sp>
        <p:nvSpPr>
          <p:cNvPr id="7" name="TextBox 6"/>
          <p:cNvSpPr txBox="1"/>
          <p:nvPr/>
        </p:nvSpPr>
        <p:spPr>
          <a:xfrm>
            <a:off x="323528" y="6309320"/>
            <a:ext cx="8579054" cy="369332"/>
          </a:xfrm>
          <a:prstGeom prst="rect">
            <a:avLst/>
          </a:prstGeom>
          <a:noFill/>
        </p:spPr>
        <p:txBody>
          <a:bodyPr wrap="none" rtlCol="0">
            <a:spAutoFit/>
          </a:bodyPr>
          <a:lstStyle/>
          <a:p>
            <a:r>
              <a:rPr lang="en-US" dirty="0"/>
              <a:t>Example reaction scheme, taken from MDPI </a:t>
            </a:r>
            <a:r>
              <a:rPr lang="en-US" dirty="0">
                <a:hlinkClick r:id="rId4"/>
              </a:rPr>
              <a:t>Metabolites 2012, 2, 100-133; page 8, CC-BY:</a:t>
            </a:r>
            <a:endParaRPr lang="en-US" dirty="0"/>
          </a:p>
        </p:txBody>
      </p:sp>
      <p:sp>
        <p:nvSpPr>
          <p:cNvPr id="8" name="TextBox 7"/>
          <p:cNvSpPr txBox="1"/>
          <p:nvPr/>
        </p:nvSpPr>
        <p:spPr>
          <a:xfrm>
            <a:off x="5076056" y="1556792"/>
            <a:ext cx="3384376" cy="3139321"/>
          </a:xfrm>
          <a:prstGeom prst="rect">
            <a:avLst/>
          </a:prstGeom>
          <a:noFill/>
        </p:spPr>
        <p:txBody>
          <a:bodyPr wrap="square" rtlCol="0">
            <a:spAutoFit/>
          </a:bodyPr>
          <a:lstStyle/>
          <a:p>
            <a:r>
              <a:rPr lang="en-US" dirty="0"/>
              <a:t>AMI reads the complete diagram, recognizes the paths and generates the molecules. Then she creates a stop-fram animation showing how the 12 reactions lead into each other</a:t>
            </a:r>
          </a:p>
          <a:p>
            <a:endParaRPr lang="en-US" dirty="0">
              <a:hlinkClick r:id="rId5"/>
            </a:endParaRPr>
          </a:p>
          <a:p>
            <a:r>
              <a:rPr lang="en-US" dirty="0">
                <a:hlinkClick r:id="rId5"/>
              </a:rPr>
              <a:t>CLICK HERE FOR ANIMATION</a:t>
            </a:r>
            <a:endParaRPr lang="en-US" dirty="0">
              <a:hlinkClick r:id="rId6"/>
            </a:endParaRPr>
          </a:p>
          <a:p>
            <a:endParaRPr lang="en-US" dirty="0">
              <a:hlinkClick r:id="rId6"/>
            </a:endParaRPr>
          </a:p>
          <a:p>
            <a:r>
              <a:rPr lang="en-US" dirty="0"/>
              <a:t>(may be browser dependent)</a:t>
            </a:r>
            <a:endParaRPr lang="en-US" dirty="0">
              <a:hlinkClick r:id="rId6"/>
            </a:endParaRPr>
          </a:p>
          <a:p>
            <a:endParaRPr lang="en-US" dirty="0"/>
          </a:p>
        </p:txBody>
      </p:sp>
    </p:spTree>
    <p:extLst>
      <p:ext uri="{BB962C8B-B14F-4D97-AF65-F5344CB8AC3E}">
        <p14:creationId xmlns:p14="http://schemas.microsoft.com/office/powerpoint/2010/main" val="90436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199" y="309400"/>
            <a:ext cx="7278797" cy="461665"/>
          </a:xfrm>
          <a:prstGeom prst="rect">
            <a:avLst/>
          </a:prstGeom>
        </p:spPr>
        <p:txBody>
          <a:bodyPr wrap="square">
            <a:spAutoFit/>
          </a:bodyPr>
          <a:lstStyle/>
          <a:p>
            <a:r>
              <a:rPr lang="en-US" sz="2400" dirty="0">
                <a:hlinkClick r:id="rId2"/>
              </a:rPr>
              <a:t>http://www</a:t>
            </a:r>
            <a:r>
              <a:rPr lang="en-US" sz="2400" b="1" dirty="0">
                <a:hlinkClick r:id="rId2"/>
              </a:rPr>
              <a:t>.budapestopenaccessinitiative.</a:t>
            </a:r>
            <a:r>
              <a:rPr lang="en-US" sz="2400" dirty="0">
                <a:hlinkClick r:id="rId2"/>
              </a:rPr>
              <a:t>org/read</a:t>
            </a:r>
            <a:r>
              <a:rPr lang="en-US" sz="2400" dirty="0"/>
              <a:t> </a:t>
            </a:r>
          </a:p>
        </p:txBody>
      </p:sp>
      <p:sp>
        <p:nvSpPr>
          <p:cNvPr id="5" name="Rectangle 4"/>
          <p:cNvSpPr/>
          <p:nvPr/>
        </p:nvSpPr>
        <p:spPr>
          <a:xfrm>
            <a:off x="564483" y="1156290"/>
            <a:ext cx="8300481" cy="5693867"/>
          </a:xfrm>
          <a:prstGeom prst="rect">
            <a:avLst/>
          </a:prstGeom>
        </p:spPr>
        <p:txBody>
          <a:bodyPr wrap="square">
            <a:spAutoFit/>
          </a:bodyPr>
          <a:lstStyle/>
          <a:p>
            <a:r>
              <a:rPr lang="en-US" sz="2800" dirty="0"/>
              <a:t>… an </a:t>
            </a:r>
            <a:r>
              <a:rPr lang="en-US" sz="2800" b="1" dirty="0"/>
              <a:t>unprecedented public good</a:t>
            </a:r>
            <a:r>
              <a:rPr lang="en-US" sz="2800" dirty="0"/>
              <a:t>.  …</a:t>
            </a:r>
          </a:p>
          <a:p>
            <a:endParaRPr lang="en-US" sz="2800" dirty="0"/>
          </a:p>
          <a:p>
            <a:r>
              <a:rPr lang="en-US" sz="2800" dirty="0"/>
              <a:t>… </a:t>
            </a:r>
            <a:r>
              <a:rPr lang="en-US" sz="2800" b="1" dirty="0"/>
              <a:t>completely free and unrestricted access </a:t>
            </a:r>
            <a:r>
              <a:rPr lang="en-US" sz="2800" dirty="0"/>
              <a:t>to [peer-reviewed literature] by </a:t>
            </a:r>
            <a:r>
              <a:rPr lang="en-US" sz="2800" b="1" dirty="0"/>
              <a:t>all scientists, scholars, teachers, students, and other curious minds</a:t>
            </a:r>
            <a:r>
              <a:rPr lang="en-US" sz="2800" dirty="0"/>
              <a:t>. …</a:t>
            </a:r>
          </a:p>
          <a:p>
            <a:endParaRPr lang="en-US" sz="2800" dirty="0"/>
          </a:p>
          <a:p>
            <a:r>
              <a:rPr lang="en-US" sz="2800" dirty="0"/>
              <a:t>…Removing access barriers to this literature will accelerate research, enrich education, share the </a:t>
            </a:r>
            <a:r>
              <a:rPr lang="en-US" sz="2800" b="1" dirty="0"/>
              <a:t>learning of the rich with the poor and the poor with the rich</a:t>
            </a:r>
            <a:r>
              <a:rPr lang="en-US" sz="2800" dirty="0"/>
              <a:t>, make this literature as useful as it can be, and </a:t>
            </a:r>
            <a:r>
              <a:rPr lang="en-US" sz="2800" b="1" dirty="0"/>
              <a:t>lay the foundation for uniting humanity in a common intellectual conversation and quest for knowledge</a:t>
            </a:r>
            <a:r>
              <a:rPr lang="en-US" sz="2800" dirty="0"/>
              <a:t>.</a:t>
            </a:r>
          </a:p>
          <a:p>
            <a:r>
              <a:rPr lang="en-US" sz="2800" i="1" dirty="0"/>
              <a:t>(Budapest Open Access Initiative, 2003)</a:t>
            </a:r>
          </a:p>
        </p:txBody>
      </p:sp>
    </p:spTree>
    <p:extLst>
      <p:ext uri="{BB962C8B-B14F-4D97-AF65-F5344CB8AC3E}">
        <p14:creationId xmlns:p14="http://schemas.microsoft.com/office/powerpoint/2010/main" val="4071371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574" y="155575"/>
            <a:ext cx="8607425" cy="6226175"/>
          </a:xfrm>
        </p:spPr>
        <p:txBody>
          <a:bodyPr>
            <a:noAutofit/>
          </a:bodyPr>
          <a:lstStyle/>
          <a:p>
            <a:pPr marL="0" indent="0" algn="ctr">
              <a:buNone/>
            </a:pPr>
            <a:r>
              <a:rPr lang="en-US" sz="3000" b="1" dirty="0">
                <a:solidFill>
                  <a:srgbClr val="FF6600"/>
                </a:solidFill>
              </a:rPr>
              <a:t>BENEFITS OF CONTENT MINING </a:t>
            </a:r>
          </a:p>
          <a:p>
            <a:pPr marL="0" indent="0" algn="ctr">
              <a:buNone/>
            </a:pPr>
            <a:r>
              <a:rPr lang="en-US" sz="3000" b="1" dirty="0">
                <a:solidFill>
                  <a:srgbClr val="FF6600"/>
                </a:solidFill>
              </a:rPr>
              <a:t>Hague Declaration 2015</a:t>
            </a:r>
            <a:endParaRPr lang="en-US" sz="2400" dirty="0"/>
          </a:p>
          <a:p>
            <a:r>
              <a:rPr lang="en-US" sz="2400" dirty="0"/>
              <a:t>Addressing grand challenges such as </a:t>
            </a:r>
            <a:r>
              <a:rPr lang="en-US" sz="2400" b="1" dirty="0"/>
              <a:t>climate change and global epidemics</a:t>
            </a:r>
          </a:p>
          <a:p>
            <a:r>
              <a:rPr lang="en-US" sz="2400" dirty="0"/>
              <a:t>Improving population </a:t>
            </a:r>
            <a:r>
              <a:rPr lang="en-US" sz="2400" b="1" dirty="0"/>
              <a:t>health, wealth and development</a:t>
            </a:r>
          </a:p>
          <a:p>
            <a:r>
              <a:rPr lang="en-US" sz="2400" dirty="0"/>
              <a:t>Creating </a:t>
            </a:r>
            <a:r>
              <a:rPr lang="en-US" sz="2400" b="1" dirty="0"/>
              <a:t>new jobs</a:t>
            </a:r>
            <a:r>
              <a:rPr lang="en-US" sz="2400" dirty="0"/>
              <a:t> and employment</a:t>
            </a:r>
          </a:p>
          <a:p>
            <a:r>
              <a:rPr lang="en-US" sz="2400" dirty="0"/>
              <a:t>Exponentially increasing the </a:t>
            </a:r>
            <a:r>
              <a:rPr lang="en-US" sz="2400" b="1" dirty="0"/>
              <a:t>speed and progress of science </a:t>
            </a:r>
            <a:r>
              <a:rPr lang="en-US" sz="2400" dirty="0"/>
              <a:t>through new insights and greater efficiency of research</a:t>
            </a:r>
          </a:p>
          <a:p>
            <a:r>
              <a:rPr lang="en-US" sz="2400" dirty="0"/>
              <a:t>Increasing </a:t>
            </a:r>
            <a:r>
              <a:rPr lang="en-US" sz="2400" b="1" dirty="0"/>
              <a:t>transparency of governments </a:t>
            </a:r>
            <a:r>
              <a:rPr lang="en-US" sz="2400" dirty="0"/>
              <a:t>and their actions</a:t>
            </a:r>
          </a:p>
          <a:p>
            <a:r>
              <a:rPr lang="en-US" sz="2400" dirty="0"/>
              <a:t>Fostering </a:t>
            </a:r>
            <a:r>
              <a:rPr lang="en-US" sz="2400" b="1" dirty="0"/>
              <a:t>innovation and collaboration </a:t>
            </a:r>
            <a:r>
              <a:rPr lang="en-US" sz="2400" dirty="0"/>
              <a:t>and boosting the impact of open science</a:t>
            </a:r>
          </a:p>
          <a:p>
            <a:r>
              <a:rPr lang="en-US" sz="2400" dirty="0"/>
              <a:t>Creating </a:t>
            </a:r>
            <a:r>
              <a:rPr lang="en-US" sz="2400" b="1" dirty="0"/>
              <a:t>tools for education and research</a:t>
            </a:r>
          </a:p>
          <a:p>
            <a:r>
              <a:rPr lang="en-US" sz="2400" dirty="0"/>
              <a:t>Providing </a:t>
            </a:r>
            <a:r>
              <a:rPr lang="en-US" sz="2400" b="1" dirty="0"/>
              <a:t>new and richer cultural insights</a:t>
            </a:r>
          </a:p>
          <a:p>
            <a:r>
              <a:rPr lang="en-US" sz="2400" dirty="0"/>
              <a:t>Speeding </a:t>
            </a:r>
            <a:r>
              <a:rPr lang="en-US" sz="2400" b="1" dirty="0"/>
              <a:t>economic and social development in all parts of the globe</a:t>
            </a:r>
          </a:p>
        </p:txBody>
      </p:sp>
    </p:spTree>
    <p:extLst>
      <p:ext uri="{BB962C8B-B14F-4D97-AF65-F5344CB8AC3E}">
        <p14:creationId xmlns:p14="http://schemas.microsoft.com/office/powerpoint/2010/main" val="2189604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9-25 at 15.27.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83855"/>
          </a:xfrm>
          <a:prstGeom prst="rect">
            <a:avLst/>
          </a:prstGeom>
        </p:spPr>
      </p:pic>
      <p:sp>
        <p:nvSpPr>
          <p:cNvPr id="5" name="TextBox 4"/>
          <p:cNvSpPr txBox="1"/>
          <p:nvPr/>
        </p:nvSpPr>
        <p:spPr>
          <a:xfrm>
            <a:off x="0" y="5879105"/>
            <a:ext cx="5711820" cy="646331"/>
          </a:xfrm>
          <a:prstGeom prst="rect">
            <a:avLst/>
          </a:prstGeom>
          <a:noFill/>
        </p:spPr>
        <p:txBody>
          <a:bodyPr wrap="none" rtlCol="0">
            <a:spAutoFit/>
          </a:bodyPr>
          <a:lstStyle/>
          <a:p>
            <a:r>
              <a:rPr lang="en-US" dirty="0">
                <a:hlinkClick r:id="rId3"/>
              </a:rPr>
              <a:t>https://www.wikidata.org/wiki/Wikidata:WikiFactMine</a:t>
            </a:r>
            <a:r>
              <a:rPr lang="en-US" dirty="0"/>
              <a:t> </a:t>
            </a:r>
          </a:p>
          <a:p>
            <a:r>
              <a:rPr lang="en-US" dirty="0" err="1"/>
              <a:t>ContentMine</a:t>
            </a:r>
            <a:r>
              <a:rPr lang="en-US" dirty="0"/>
              <a:t> thanks the </a:t>
            </a:r>
            <a:r>
              <a:rPr lang="en-US" dirty="0" err="1"/>
              <a:t>WikimediaFoundation</a:t>
            </a:r>
            <a:r>
              <a:rPr lang="en-US" dirty="0"/>
              <a:t> for support </a:t>
            </a:r>
          </a:p>
        </p:txBody>
      </p:sp>
      <p:pic>
        <p:nvPicPr>
          <p:cNvPr id="6" name="Picture 5" descr="Screen Shot 2017-09-25 at 15.30.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800" y="5598336"/>
            <a:ext cx="1189900" cy="927100"/>
          </a:xfrm>
          <a:prstGeom prst="rect">
            <a:avLst/>
          </a:prstGeom>
        </p:spPr>
      </p:pic>
      <p:pic>
        <p:nvPicPr>
          <p:cNvPr id="7" name="Picture 6" descr="Screen Shot 2017-09-25 at 15.32.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249" y="5598336"/>
            <a:ext cx="1584325" cy="1204980"/>
          </a:xfrm>
          <a:prstGeom prst="rect">
            <a:avLst/>
          </a:prstGeom>
        </p:spPr>
      </p:pic>
      <p:sp>
        <p:nvSpPr>
          <p:cNvPr id="8" name="TextBox 7"/>
          <p:cNvSpPr txBox="1"/>
          <p:nvPr/>
        </p:nvSpPr>
        <p:spPr>
          <a:xfrm>
            <a:off x="2037778" y="5509773"/>
            <a:ext cx="3881141" cy="369332"/>
          </a:xfrm>
          <a:prstGeom prst="rect">
            <a:avLst/>
          </a:prstGeom>
          <a:noFill/>
        </p:spPr>
        <p:txBody>
          <a:bodyPr wrap="none" rtlCol="0">
            <a:spAutoFit/>
          </a:bodyPr>
          <a:lstStyle/>
          <a:p>
            <a:r>
              <a:rPr lang="en-US" b="1" dirty="0">
                <a:solidFill>
                  <a:srgbClr val="FF0000"/>
                </a:solidFill>
              </a:rPr>
              <a:t>7 million articles, over 200 dictionaries</a:t>
            </a:r>
          </a:p>
        </p:txBody>
      </p:sp>
      <p:sp>
        <p:nvSpPr>
          <p:cNvPr id="9" name="TextBox 8"/>
          <p:cNvSpPr txBox="1"/>
          <p:nvPr/>
        </p:nvSpPr>
        <p:spPr>
          <a:xfrm>
            <a:off x="3086422" y="12807764"/>
            <a:ext cx="16780124" cy="1554229"/>
          </a:xfrm>
          <a:prstGeom prst="rect">
            <a:avLst/>
          </a:prstGeom>
          <a:solidFill>
            <a:schemeClr val="tx2">
              <a:lumMod val="20000"/>
              <a:lumOff val="80000"/>
            </a:schemeClr>
          </a:solidFill>
        </p:spPr>
        <p:txBody>
          <a:bodyPr wrap="square" lIns="91402" tIns="45699" rIns="91402" bIns="45699" rtlCol="0">
            <a:spAutoFit/>
          </a:bodyPr>
          <a:lstStyle/>
          <a:p>
            <a:r>
              <a:rPr lang="en-US" sz="1900" b="1" dirty="0"/>
              <a:t>Search Strategies.</a:t>
            </a:r>
          </a:p>
          <a:p>
            <a:r>
              <a:rPr lang="en-US" sz="1900" b="1" dirty="0"/>
              <a:t>(A) Daily search. </a:t>
            </a:r>
            <a:r>
              <a:rPr lang="en-US" sz="1900" dirty="0"/>
              <a:t>All new Open publications (300-1000) on </a:t>
            </a:r>
            <a:r>
              <a:rPr lang="en-US" sz="1900" dirty="0" err="1"/>
              <a:t>EuropePMC</a:t>
            </a:r>
            <a:r>
              <a:rPr lang="en-US" sz="1900" dirty="0"/>
              <a:t> are downloaded to </a:t>
            </a:r>
            <a:r>
              <a:rPr lang="en-US" sz="1900" dirty="0" err="1"/>
              <a:t>WikimediaLabs</a:t>
            </a:r>
            <a:r>
              <a:rPr lang="en-US" sz="1900" dirty="0"/>
              <a:t>, indexed by dictionaries, and the extracted facts (dictionary hits) stored in </a:t>
            </a:r>
            <a:r>
              <a:rPr lang="en-US" sz="1900" dirty="0" err="1"/>
              <a:t>Zenodo</a:t>
            </a:r>
            <a:r>
              <a:rPr lang="en-US" sz="1900" dirty="0"/>
              <a:t> (CERN’s Open repository) . Each paper may have hundreds or thousands of facts.</a:t>
            </a:r>
          </a:p>
          <a:p>
            <a:r>
              <a:rPr lang="en-US" sz="1900" b="1" dirty="0"/>
              <a:t>(B) On-Demand. </a:t>
            </a:r>
            <a:r>
              <a:rPr lang="en-US" sz="1900" dirty="0"/>
              <a:t>A researcher, especially those doing </a:t>
            </a:r>
            <a:r>
              <a:rPr lang="en-US" sz="1900" b="1" dirty="0"/>
              <a:t>systematic reviews</a:t>
            </a:r>
            <a:r>
              <a:rPr lang="en-US" sz="1900" dirty="0"/>
              <a:t>.  creates a fairly general query in her field with a range of dates, journals, etc. and downloads papers (</a:t>
            </a:r>
            <a:r>
              <a:rPr lang="en-US" sz="1900" b="1" i="1" dirty="0" err="1"/>
              <a:t>getpapers</a:t>
            </a:r>
            <a:r>
              <a:rPr lang="en-US" sz="1900" dirty="0"/>
              <a:t> and </a:t>
            </a:r>
            <a:r>
              <a:rPr lang="en-US" sz="1900" b="1" i="1" dirty="0"/>
              <a:t>quickscrape</a:t>
            </a:r>
            <a:r>
              <a:rPr lang="en-US" sz="1900" dirty="0"/>
              <a:t>) . The papers are filtered locally with a much more precise query (</a:t>
            </a:r>
            <a:r>
              <a:rPr lang="en-US" sz="1900" b="1" dirty="0" err="1"/>
              <a:t>norma</a:t>
            </a:r>
            <a:r>
              <a:rPr lang="en-US" sz="1900" b="1" dirty="0"/>
              <a:t>/</a:t>
            </a:r>
            <a:r>
              <a:rPr lang="en-US" sz="1900" b="1" dirty="0" err="1"/>
              <a:t>ami</a:t>
            </a:r>
            <a:r>
              <a:rPr lang="en-US" sz="1900" dirty="0"/>
              <a:t>).</a:t>
            </a:r>
          </a:p>
        </p:txBody>
      </p:sp>
      <p:pic>
        <p:nvPicPr>
          <p:cNvPr id="10" name="Picture 9"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5304" y="12807764"/>
            <a:ext cx="928853" cy="1059919"/>
          </a:xfrm>
          <a:prstGeom prst="rect">
            <a:avLst/>
          </a:prstGeom>
        </p:spPr>
      </p:pic>
      <p:pic>
        <p:nvPicPr>
          <p:cNvPr id="11" name="Picture 10" descr="searchIc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4150" y="12807768"/>
            <a:ext cx="501670" cy="406693"/>
          </a:xfrm>
          <a:prstGeom prst="rect">
            <a:avLst/>
          </a:prstGeom>
        </p:spPr>
      </p:pic>
      <p:grpSp>
        <p:nvGrpSpPr>
          <p:cNvPr id="12" name="Group 11"/>
          <p:cNvGrpSpPr/>
          <p:nvPr/>
        </p:nvGrpSpPr>
        <p:grpSpPr>
          <a:xfrm>
            <a:off x="10312492" y="14648371"/>
            <a:ext cx="10501533" cy="7326041"/>
            <a:chOff x="2458606" y="1799907"/>
            <a:chExt cx="18929782" cy="13124892"/>
          </a:xfrm>
        </p:grpSpPr>
        <p:sp>
          <p:nvSpPr>
            <p:cNvPr id="13" name="Rounded Rectangle 12"/>
            <p:cNvSpPr/>
            <p:nvPr/>
          </p:nvSpPr>
          <p:spPr>
            <a:xfrm>
              <a:off x="4077793" y="9322477"/>
              <a:ext cx="14876379" cy="5553012"/>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14363700" y="1808061"/>
              <a:ext cx="7024688" cy="4196936"/>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4984356" y="2728168"/>
              <a:ext cx="2847167" cy="1637959"/>
            </a:xfrm>
            <a:prstGeom prst="rect">
              <a:avLst/>
            </a:prstGeom>
            <a:ln w="3175" cmpd="sng">
              <a:solidFill>
                <a:schemeClr val="tx1"/>
              </a:solidFill>
            </a:ln>
          </p:spPr>
        </p:pic>
        <p:cxnSp>
          <p:nvCxnSpPr>
            <p:cNvPr id="16" name="Straight Arrow Connector 15"/>
            <p:cNvCxnSpPr/>
            <p:nvPr/>
          </p:nvCxnSpPr>
          <p:spPr>
            <a:xfrm flipV="1">
              <a:off x="7638412" y="3924422"/>
              <a:ext cx="7345944" cy="4100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609370" y="14229159"/>
              <a:ext cx="4576702" cy="661673"/>
            </a:xfrm>
            <a:prstGeom prst="rect">
              <a:avLst/>
            </a:prstGeom>
            <a:noFill/>
          </p:spPr>
          <p:txBody>
            <a:bodyPr wrap="square" rtlCol="0">
              <a:spAutoFit/>
            </a:bodyPr>
            <a:lstStyle/>
            <a:p>
              <a:r>
                <a:rPr lang="en-US" sz="1800" b="1" i="1" dirty="0">
                  <a:solidFill>
                    <a:srgbClr val="008000"/>
                  </a:solidFill>
                </a:rPr>
                <a:t>Researcher </a:t>
              </a:r>
              <a:r>
                <a:rPr lang="en-US" sz="1800" b="1" i="1" dirty="0" err="1">
                  <a:solidFill>
                    <a:srgbClr val="008000"/>
                  </a:solidFill>
                </a:rPr>
                <a:t>FileStore</a:t>
              </a:r>
              <a:endParaRPr lang="en-US" sz="1800" b="1" i="1" dirty="0">
                <a:solidFill>
                  <a:srgbClr val="FF0000"/>
                </a:solidFill>
              </a:endParaRPr>
            </a:p>
          </p:txBody>
        </p:sp>
        <p:sp>
          <p:nvSpPr>
            <p:cNvPr id="18" name="Rectangle 17"/>
            <p:cNvSpPr/>
            <p:nvPr/>
          </p:nvSpPr>
          <p:spPr>
            <a:xfrm>
              <a:off x="8674122" y="3067699"/>
              <a:ext cx="3428757" cy="1047649"/>
            </a:xfrm>
            <a:prstGeom prst="rect">
              <a:avLst/>
            </a:prstGeom>
          </p:spPr>
          <p:txBody>
            <a:bodyPr wrap="none">
              <a:spAutoFit/>
            </a:bodyPr>
            <a:lstStyle/>
            <a:p>
              <a:r>
                <a:rPr lang="en-US" sz="2400" b="1" i="1" dirty="0">
                  <a:solidFill>
                    <a:srgbClr val="3366FF"/>
                  </a:solidFill>
                </a:rPr>
                <a:t>Publisher</a:t>
              </a:r>
              <a:r>
                <a:rPr lang="en-US" sz="3200" b="1" i="1" dirty="0">
                  <a:solidFill>
                    <a:srgbClr val="3366FF"/>
                  </a:solidFill>
                </a:rPr>
                <a:t> </a:t>
              </a:r>
              <a:r>
                <a:rPr lang="en-US" sz="2400" b="1" i="1" dirty="0">
                  <a:solidFill>
                    <a:srgbClr val="3366FF"/>
                  </a:solidFill>
                </a:rPr>
                <a:t>Sites</a:t>
              </a:r>
              <a:endParaRPr lang="en-US" sz="2400" dirty="0">
                <a:solidFill>
                  <a:srgbClr val="3366FF"/>
                </a:solidFill>
              </a:endParaRPr>
            </a:p>
          </p:txBody>
        </p:sp>
        <p:sp>
          <p:nvSpPr>
            <p:cNvPr id="19" name="TextBox 18"/>
            <p:cNvSpPr txBox="1"/>
            <p:nvPr/>
          </p:nvSpPr>
          <p:spPr>
            <a:xfrm>
              <a:off x="15989979" y="6107992"/>
              <a:ext cx="2838466" cy="1929839"/>
            </a:xfrm>
            <a:prstGeom prst="rect">
              <a:avLst/>
            </a:prstGeom>
            <a:solidFill>
              <a:srgbClr val="FFFFFF"/>
            </a:solidFill>
            <a:ln>
              <a:noFill/>
            </a:ln>
          </p:spPr>
          <p:txBody>
            <a:bodyPr wrap="square" lIns="91416" tIns="45709" rIns="91416" bIns="45709" rtlCol="0">
              <a:spAutoFit/>
            </a:bodyPr>
            <a:lstStyle/>
            <a:p>
              <a:r>
                <a:rPr lang="en-US" sz="1600" b="1" i="1" dirty="0">
                  <a:solidFill>
                    <a:srgbClr val="FF0000"/>
                  </a:solidFill>
                </a:rPr>
                <a:t>Tidying (PDF)</a:t>
              </a:r>
            </a:p>
            <a:p>
              <a:r>
                <a:rPr lang="en-US" sz="1600" b="1" i="1" dirty="0">
                  <a:solidFill>
                    <a:srgbClr val="FF0000"/>
                  </a:solidFill>
                </a:rPr>
                <a:t>Tagging</a:t>
              </a:r>
            </a:p>
            <a:p>
              <a:r>
                <a:rPr lang="en-US" sz="1600" b="1" i="1" dirty="0">
                  <a:solidFill>
                    <a:srgbClr val="FF0000"/>
                  </a:solidFill>
                </a:rPr>
                <a:t>Science Search</a:t>
              </a:r>
            </a:p>
            <a:p>
              <a:r>
                <a:rPr lang="en-US" sz="1600" b="1" i="1" dirty="0">
                  <a:solidFill>
                    <a:srgbClr val="FF0000"/>
                  </a:solidFill>
                </a:rPr>
                <a:t>Data Search</a:t>
              </a:r>
            </a:p>
          </p:txBody>
        </p:sp>
        <p:sp>
          <p:nvSpPr>
            <p:cNvPr id="20" name="TextBox 19"/>
            <p:cNvSpPr txBox="1"/>
            <p:nvPr/>
          </p:nvSpPr>
          <p:spPr>
            <a:xfrm>
              <a:off x="11536743" y="14290736"/>
              <a:ext cx="6895223" cy="634063"/>
            </a:xfrm>
            <a:prstGeom prst="rect">
              <a:avLst/>
            </a:prstGeom>
            <a:noFill/>
            <a:ln>
              <a:noFill/>
            </a:ln>
          </p:spPr>
          <p:txBody>
            <a:bodyPr wrap="square" lIns="91416" tIns="45709" rIns="91416" bIns="45709" rtlCol="0">
              <a:spAutoFit/>
            </a:bodyPr>
            <a:lstStyle/>
            <a:p>
              <a:r>
                <a:rPr lang="en-US" sz="1700" b="1" i="1" dirty="0">
                  <a:solidFill>
                    <a:srgbClr val="008000"/>
                  </a:solidFill>
                </a:rPr>
                <a:t>Automatically Extracted Indexed  Facts </a:t>
              </a:r>
            </a:p>
          </p:txBody>
        </p:sp>
        <p:pic>
          <p:nvPicPr>
            <p:cNvPr id="21" name="Picture 20" descr="Screen Shot 2017-07-20 at 13.49.5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15526" y="3924422"/>
              <a:ext cx="2810487" cy="1747797"/>
            </a:xfrm>
            <a:prstGeom prst="rect">
              <a:avLst/>
            </a:prstGeom>
            <a:ln w="3175" cmpd="sng">
              <a:solidFill>
                <a:schemeClr val="tx1"/>
              </a:solidFill>
            </a:ln>
          </p:spPr>
        </p:pic>
        <p:pic>
          <p:nvPicPr>
            <p:cNvPr id="22" name="Picture 21"/>
            <p:cNvPicPr>
              <a:picLocks noChangeAspect="1"/>
            </p:cNvPicPr>
            <p:nvPr/>
          </p:nvPicPr>
          <p:blipFill>
            <a:blip r:embed="rId10"/>
            <a:stretch>
              <a:fillRect/>
            </a:stretch>
          </p:blipFill>
          <p:spPr>
            <a:xfrm>
              <a:off x="17831523" y="2764455"/>
              <a:ext cx="2889156" cy="1128310"/>
            </a:xfrm>
            <a:prstGeom prst="rect">
              <a:avLst/>
            </a:prstGeom>
            <a:ln w="3175" cmpd="sng">
              <a:solidFill>
                <a:schemeClr val="tx1"/>
              </a:solidFill>
            </a:ln>
          </p:spPr>
        </p:pic>
        <p:pic>
          <p:nvPicPr>
            <p:cNvPr id="23" name="Picture 22" descr="Screen Shot 2016-12-12 at 15.19.57.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933740" y="4303120"/>
              <a:ext cx="1081786" cy="1021314"/>
            </a:xfrm>
            <a:prstGeom prst="rect">
              <a:avLst/>
            </a:prstGeom>
            <a:ln w="3175" cmpd="sng">
              <a:solidFill>
                <a:schemeClr val="tx1"/>
              </a:solidFill>
            </a:ln>
          </p:spPr>
        </p:pic>
        <p:pic>
          <p:nvPicPr>
            <p:cNvPr id="24" name="Picture 23" descr="Screen Shot 2017-07-20 at 13.58.1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09935" y="4311761"/>
              <a:ext cx="1335247" cy="1016760"/>
            </a:xfrm>
            <a:prstGeom prst="rect">
              <a:avLst/>
            </a:prstGeom>
            <a:ln w="3175" cmpd="sng">
              <a:solidFill>
                <a:schemeClr val="tx1"/>
              </a:solidFill>
            </a:ln>
          </p:spPr>
        </p:pic>
        <p:cxnSp>
          <p:nvCxnSpPr>
            <p:cNvPr id="25" name="Straight Arrow Connector 24"/>
            <p:cNvCxnSpPr>
              <a:stCxn id="48" idx="3"/>
            </p:cNvCxnSpPr>
            <p:nvPr/>
          </p:nvCxnSpPr>
          <p:spPr>
            <a:xfrm flipV="1">
              <a:off x="3808452" y="3770989"/>
              <a:ext cx="280267" cy="164392"/>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26" name="Picture 25" descr="Screen Shot 2017-07-20 at 16.56.44.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4197" y="7499789"/>
              <a:ext cx="1584215" cy="1411498"/>
            </a:xfrm>
            <a:prstGeom prst="rect">
              <a:avLst/>
            </a:prstGeom>
            <a:ln w="3175" cmpd="sng">
              <a:solidFill>
                <a:schemeClr val="tx1"/>
              </a:solidFill>
            </a:ln>
          </p:spPr>
        </p:pic>
        <p:pic>
          <p:nvPicPr>
            <p:cNvPr id="27" name="Picture 26" descr="Screen Shot 2017-07-22 at 12.36.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58606" y="4809523"/>
              <a:ext cx="5324946" cy="1286547"/>
            </a:xfrm>
            <a:prstGeom prst="rect">
              <a:avLst/>
            </a:prstGeom>
          </p:spPr>
        </p:pic>
        <p:pic>
          <p:nvPicPr>
            <p:cNvPr id="28" name="Picture 27" descr="Screen Shot 2017-07-22 at 12.37.41.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88719" y="3008840"/>
              <a:ext cx="3348430" cy="1434757"/>
            </a:xfrm>
            <a:prstGeom prst="rect">
              <a:avLst/>
            </a:prstGeom>
          </p:spPr>
        </p:pic>
        <p:cxnSp>
          <p:nvCxnSpPr>
            <p:cNvPr id="29" name="Straight Arrow Connector 28"/>
            <p:cNvCxnSpPr>
              <a:stCxn id="48" idx="2"/>
            </p:cNvCxnSpPr>
            <p:nvPr/>
          </p:nvCxnSpPr>
          <p:spPr>
            <a:xfrm flipH="1">
              <a:off x="3210269" y="4303120"/>
              <a:ext cx="144564" cy="1261294"/>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9" descr="Screen Shot 2017-07-22 at 12.55.30.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6416" y="7523372"/>
              <a:ext cx="2328724" cy="1319696"/>
            </a:xfrm>
            <a:prstGeom prst="rect">
              <a:avLst/>
            </a:prstGeom>
            <a:ln w="3175" cmpd="sng">
              <a:solidFill>
                <a:schemeClr val="tx1"/>
              </a:solidFill>
            </a:ln>
          </p:spPr>
        </p:pic>
        <p:cxnSp>
          <p:nvCxnSpPr>
            <p:cNvPr id="31" name="Straight Arrow Connector 30"/>
            <p:cNvCxnSpPr/>
            <p:nvPr/>
          </p:nvCxnSpPr>
          <p:spPr>
            <a:xfrm flipV="1">
              <a:off x="7638412" y="5324434"/>
              <a:ext cx="7345944" cy="4100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542220" y="5733359"/>
              <a:ext cx="0" cy="21054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3696507" y="7589887"/>
              <a:ext cx="2073399" cy="116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15820000" y="5420248"/>
              <a:ext cx="9957" cy="390222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058230" y="4328601"/>
              <a:ext cx="2749328" cy="827052"/>
            </a:xfrm>
            <a:prstGeom prst="rect">
              <a:avLst/>
            </a:prstGeom>
            <a:solidFill>
              <a:schemeClr val="bg1"/>
            </a:solidFill>
            <a:ln>
              <a:noFill/>
            </a:ln>
          </p:spPr>
          <p:txBody>
            <a:bodyPr wrap="square" lIns="91416" tIns="45709" rIns="91416" bIns="45709" rtlCol="0">
              <a:spAutoFit/>
            </a:bodyPr>
            <a:lstStyle/>
            <a:p>
              <a:r>
                <a:rPr lang="en-US" sz="2400" b="1" i="1" dirty="0" err="1"/>
                <a:t>getpapers</a:t>
              </a:r>
              <a:endParaRPr lang="en-US" sz="2400" b="1" i="1" dirty="0"/>
            </a:p>
          </p:txBody>
        </p:sp>
        <p:sp>
          <p:nvSpPr>
            <p:cNvPr id="36" name="TextBox 35"/>
            <p:cNvSpPr txBox="1"/>
            <p:nvPr/>
          </p:nvSpPr>
          <p:spPr>
            <a:xfrm>
              <a:off x="10807555" y="4303119"/>
              <a:ext cx="3333702" cy="827052"/>
            </a:xfrm>
            <a:prstGeom prst="rect">
              <a:avLst/>
            </a:prstGeom>
            <a:solidFill>
              <a:schemeClr val="bg1"/>
            </a:solidFill>
            <a:ln>
              <a:noFill/>
            </a:ln>
          </p:spPr>
          <p:txBody>
            <a:bodyPr wrap="square" lIns="91416" tIns="45709" rIns="91416" bIns="45709" rtlCol="0">
              <a:spAutoFit/>
            </a:bodyPr>
            <a:lstStyle/>
            <a:p>
              <a:r>
                <a:rPr lang="en-US" sz="2400" b="1" i="1" dirty="0"/>
                <a:t>quickscrape</a:t>
              </a:r>
            </a:p>
          </p:txBody>
        </p:sp>
        <p:grpSp>
          <p:nvGrpSpPr>
            <p:cNvPr id="37" name="Group 36"/>
            <p:cNvGrpSpPr/>
            <p:nvPr/>
          </p:nvGrpSpPr>
          <p:grpSpPr>
            <a:xfrm>
              <a:off x="11089264" y="6000919"/>
              <a:ext cx="4015175" cy="3944906"/>
              <a:chOff x="4169175" y="3229814"/>
              <a:chExt cx="1735122" cy="1650361"/>
            </a:xfrm>
          </p:grpSpPr>
          <p:pic>
            <p:nvPicPr>
              <p:cNvPr id="53" name="Picture 2"/>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4169175" y="3229814"/>
                <a:ext cx="1735122" cy="13880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4" name="Rectangle 53"/>
              <p:cNvSpPr/>
              <p:nvPr/>
            </p:nvSpPr>
            <p:spPr>
              <a:xfrm>
                <a:off x="4197385" y="4580295"/>
                <a:ext cx="1504414" cy="299880"/>
              </a:xfrm>
              <a:prstGeom prst="rect">
                <a:avLst/>
              </a:prstGeom>
            </p:spPr>
            <p:txBody>
              <a:bodyPr wrap="none">
                <a:spAutoFit/>
              </a:bodyPr>
              <a:lstStyle/>
              <a:p>
                <a:r>
                  <a:rPr lang="en-US" sz="2000" b="1" i="1" dirty="0">
                    <a:solidFill>
                      <a:srgbClr val="FF0000"/>
                    </a:solidFill>
                  </a:rPr>
                  <a:t>Dictionary Search</a:t>
                </a:r>
              </a:p>
            </p:txBody>
          </p:sp>
          <p:sp>
            <p:nvSpPr>
              <p:cNvPr id="55" name="Oval 54"/>
              <p:cNvSpPr/>
              <p:nvPr/>
            </p:nvSpPr>
            <p:spPr>
              <a:xfrm>
                <a:off x="4272121" y="3306848"/>
                <a:ext cx="494745" cy="22665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grpSp>
            <p:nvGrpSpPr>
              <p:cNvPr id="56" name="Group 55"/>
              <p:cNvGrpSpPr/>
              <p:nvPr/>
            </p:nvGrpSpPr>
            <p:grpSpPr>
              <a:xfrm>
                <a:off x="4241481" y="3964278"/>
                <a:ext cx="702615" cy="253745"/>
                <a:chOff x="4203700" y="2910389"/>
                <a:chExt cx="702615" cy="253745"/>
              </a:xfrm>
            </p:grpSpPr>
            <p:sp>
              <p:nvSpPr>
                <p:cNvPr id="66" name="Oval 65"/>
                <p:cNvSpPr/>
                <p:nvPr/>
              </p:nvSpPr>
              <p:spPr>
                <a:xfrm>
                  <a:off x="4203700" y="2935648"/>
                  <a:ext cx="610915" cy="22665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4209110" y="2910389"/>
                  <a:ext cx="697205" cy="253745"/>
                </a:xfrm>
                <a:prstGeom prst="rect">
                  <a:avLst/>
                </a:prstGeom>
                <a:noFill/>
              </p:spPr>
              <p:txBody>
                <a:bodyPr wrap="square" rtlCol="0">
                  <a:spAutoFit/>
                </a:bodyPr>
                <a:lstStyle/>
                <a:p>
                  <a:r>
                    <a:rPr lang="en-US" sz="1600" dirty="0"/>
                    <a:t>Diseases</a:t>
                  </a:r>
                </a:p>
              </p:txBody>
            </p:sp>
          </p:grpSp>
          <p:grpSp>
            <p:nvGrpSpPr>
              <p:cNvPr id="57" name="Group 56"/>
              <p:cNvGrpSpPr/>
              <p:nvPr/>
            </p:nvGrpSpPr>
            <p:grpSpPr>
              <a:xfrm>
                <a:off x="5235112" y="3941204"/>
                <a:ext cx="510754" cy="263997"/>
                <a:chOff x="4189007" y="3505674"/>
                <a:chExt cx="510754" cy="263997"/>
              </a:xfrm>
            </p:grpSpPr>
            <p:sp>
              <p:nvSpPr>
                <p:cNvPr id="64" name="Oval 63"/>
                <p:cNvSpPr/>
                <p:nvPr/>
              </p:nvSpPr>
              <p:spPr>
                <a:xfrm>
                  <a:off x="4205016" y="3543019"/>
                  <a:ext cx="494745" cy="22665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4189007" y="3505674"/>
                  <a:ext cx="474878" cy="253744"/>
                </a:xfrm>
                <a:prstGeom prst="rect">
                  <a:avLst/>
                </a:prstGeom>
                <a:noFill/>
              </p:spPr>
              <p:txBody>
                <a:bodyPr wrap="none" rtlCol="0">
                  <a:spAutoFit/>
                </a:bodyPr>
                <a:lstStyle/>
                <a:p>
                  <a:r>
                    <a:rPr lang="en-US" sz="1600" dirty="0"/>
                    <a:t>Drugs</a:t>
                  </a:r>
                </a:p>
              </p:txBody>
            </p:sp>
          </p:grpSp>
          <p:grpSp>
            <p:nvGrpSpPr>
              <p:cNvPr id="58" name="Group 57"/>
              <p:cNvGrpSpPr/>
              <p:nvPr/>
            </p:nvGrpSpPr>
            <p:grpSpPr>
              <a:xfrm>
                <a:off x="4628050" y="3643264"/>
                <a:ext cx="1004492" cy="261672"/>
                <a:chOff x="4172088" y="2900628"/>
                <a:chExt cx="750465" cy="261672"/>
              </a:xfrm>
            </p:grpSpPr>
            <p:sp>
              <p:nvSpPr>
                <p:cNvPr id="62" name="Oval 61"/>
                <p:cNvSpPr/>
                <p:nvPr/>
              </p:nvSpPr>
              <p:spPr>
                <a:xfrm>
                  <a:off x="4203700" y="2935648"/>
                  <a:ext cx="610915" cy="22665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172088" y="2900628"/>
                  <a:ext cx="750465" cy="253745"/>
                </a:xfrm>
                <a:prstGeom prst="rect">
                  <a:avLst/>
                </a:prstGeom>
                <a:noFill/>
              </p:spPr>
              <p:txBody>
                <a:bodyPr wrap="square" rtlCol="0">
                  <a:spAutoFit/>
                </a:bodyPr>
                <a:lstStyle/>
                <a:p>
                  <a:r>
                    <a:rPr lang="en-US" sz="1600" dirty="0" err="1"/>
                    <a:t>Phytochem</a:t>
                  </a:r>
                  <a:endParaRPr lang="en-US" sz="1600" dirty="0"/>
                </a:p>
              </p:txBody>
            </p:sp>
          </p:grpSp>
          <p:grpSp>
            <p:nvGrpSpPr>
              <p:cNvPr id="59" name="Group 58"/>
              <p:cNvGrpSpPr/>
              <p:nvPr/>
            </p:nvGrpSpPr>
            <p:grpSpPr>
              <a:xfrm>
                <a:off x="5092249" y="3330704"/>
                <a:ext cx="639631" cy="253745"/>
                <a:chOff x="5806081" y="2493461"/>
                <a:chExt cx="639631" cy="253745"/>
              </a:xfrm>
            </p:grpSpPr>
            <p:sp>
              <p:nvSpPr>
                <p:cNvPr id="60" name="Oval 59"/>
                <p:cNvSpPr/>
                <p:nvPr/>
              </p:nvSpPr>
              <p:spPr>
                <a:xfrm>
                  <a:off x="5806081" y="2520405"/>
                  <a:ext cx="610915" cy="226652"/>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5813974" y="2493461"/>
                  <a:ext cx="631738" cy="253745"/>
                </a:xfrm>
                <a:prstGeom prst="rect">
                  <a:avLst/>
                </a:prstGeom>
                <a:noFill/>
              </p:spPr>
              <p:txBody>
                <a:bodyPr wrap="square" rtlCol="0">
                  <a:spAutoFit/>
                </a:bodyPr>
                <a:lstStyle/>
                <a:p>
                  <a:r>
                    <a:rPr lang="en-US" sz="1600" dirty="0"/>
                    <a:t>Species</a:t>
                  </a:r>
                </a:p>
              </p:txBody>
            </p:sp>
          </p:grpSp>
        </p:grpSp>
        <p:cxnSp>
          <p:nvCxnSpPr>
            <p:cNvPr id="38" name="Straight Arrow Connector 37"/>
            <p:cNvCxnSpPr/>
            <p:nvPr/>
          </p:nvCxnSpPr>
          <p:spPr>
            <a:xfrm flipV="1">
              <a:off x="6101671" y="4366127"/>
              <a:ext cx="0" cy="3442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6125309" y="7929316"/>
              <a:ext cx="2384757" cy="1268166"/>
            </a:xfrm>
            <a:prstGeom prst="rect">
              <a:avLst/>
            </a:prstGeom>
            <a:solidFill>
              <a:schemeClr val="bg1"/>
            </a:solidFill>
            <a:ln>
              <a:noFill/>
            </a:ln>
          </p:spPr>
          <p:txBody>
            <a:bodyPr wrap="square" lIns="91416" tIns="45709" rIns="91416" bIns="45709" rtlCol="0">
              <a:spAutoFit/>
            </a:bodyPr>
            <a:lstStyle/>
            <a:p>
              <a:r>
                <a:rPr lang="en-US" sz="2000" b="1" i="1" dirty="0"/>
                <a:t>Norma/</a:t>
              </a:r>
            </a:p>
            <a:p>
              <a:r>
                <a:rPr lang="en-US" sz="2000" b="1" i="1" dirty="0" err="1"/>
                <a:t>ami</a:t>
              </a:r>
              <a:endParaRPr lang="en-US" sz="2000" b="1" i="1" dirty="0"/>
            </a:p>
          </p:txBody>
        </p:sp>
        <p:sp>
          <p:nvSpPr>
            <p:cNvPr id="40" name="TextBox 39"/>
            <p:cNvSpPr txBox="1"/>
            <p:nvPr/>
          </p:nvSpPr>
          <p:spPr>
            <a:xfrm>
              <a:off x="18801567" y="4842445"/>
              <a:ext cx="1748950" cy="661633"/>
            </a:xfrm>
            <a:prstGeom prst="rect">
              <a:avLst/>
            </a:prstGeom>
            <a:noFill/>
            <a:ln>
              <a:noFill/>
            </a:ln>
          </p:spPr>
          <p:txBody>
            <a:bodyPr wrap="square" lIns="91416" tIns="45709" rIns="91416" bIns="45709" rtlCol="0">
              <a:spAutoFit/>
            </a:bodyPr>
            <a:lstStyle/>
            <a:p>
              <a:r>
                <a:rPr lang="en-US" sz="1800" b="1" i="1" dirty="0">
                  <a:solidFill>
                    <a:srgbClr val="008000"/>
                  </a:solidFill>
                </a:rPr>
                <a:t>Text</a:t>
              </a:r>
            </a:p>
          </p:txBody>
        </p:sp>
        <p:sp>
          <p:nvSpPr>
            <p:cNvPr id="41" name="TextBox 40"/>
            <p:cNvSpPr txBox="1"/>
            <p:nvPr/>
          </p:nvSpPr>
          <p:spPr>
            <a:xfrm>
              <a:off x="15199004" y="4011145"/>
              <a:ext cx="1446180" cy="661633"/>
            </a:xfrm>
            <a:prstGeom prst="rect">
              <a:avLst/>
            </a:prstGeom>
            <a:solidFill>
              <a:srgbClr val="FFFFFF"/>
            </a:solidFill>
            <a:ln>
              <a:noFill/>
            </a:ln>
          </p:spPr>
          <p:txBody>
            <a:bodyPr wrap="square" lIns="91416" tIns="45709" rIns="91416" bIns="45709" rtlCol="0">
              <a:spAutoFit/>
            </a:bodyPr>
            <a:lstStyle/>
            <a:p>
              <a:r>
                <a:rPr lang="en-US" sz="1800" b="1" i="1" dirty="0">
                  <a:solidFill>
                    <a:srgbClr val="008000"/>
                  </a:solidFill>
                </a:rPr>
                <a:t>Figures</a:t>
              </a:r>
            </a:p>
          </p:txBody>
        </p:sp>
        <p:sp>
          <p:nvSpPr>
            <p:cNvPr id="42" name="TextBox 41"/>
            <p:cNvSpPr txBox="1"/>
            <p:nvPr/>
          </p:nvSpPr>
          <p:spPr>
            <a:xfrm>
              <a:off x="11338210" y="6051456"/>
              <a:ext cx="1332066" cy="606533"/>
            </a:xfrm>
            <a:prstGeom prst="rect">
              <a:avLst/>
            </a:prstGeom>
            <a:noFill/>
          </p:spPr>
          <p:txBody>
            <a:bodyPr wrap="square" rtlCol="0">
              <a:spAutoFit/>
            </a:bodyPr>
            <a:lstStyle/>
            <a:p>
              <a:r>
                <a:rPr lang="en-US" sz="1600" dirty="0"/>
                <a:t>Genes</a:t>
              </a:r>
            </a:p>
          </p:txBody>
        </p:sp>
        <p:sp>
          <p:nvSpPr>
            <p:cNvPr id="43" name="TextBox 42"/>
            <p:cNvSpPr txBox="1"/>
            <p:nvPr/>
          </p:nvSpPr>
          <p:spPr>
            <a:xfrm>
              <a:off x="19474930" y="3369566"/>
              <a:ext cx="1075587" cy="661633"/>
            </a:xfrm>
            <a:prstGeom prst="rect">
              <a:avLst/>
            </a:prstGeom>
            <a:noFill/>
            <a:ln>
              <a:noFill/>
            </a:ln>
          </p:spPr>
          <p:txBody>
            <a:bodyPr wrap="square" lIns="91416" tIns="45709" rIns="91416" bIns="45709" rtlCol="0">
              <a:spAutoFit/>
            </a:bodyPr>
            <a:lstStyle/>
            <a:p>
              <a:r>
                <a:rPr lang="en-US" sz="1800" b="1" i="1" dirty="0">
                  <a:solidFill>
                    <a:srgbClr val="008000"/>
                  </a:solidFill>
                </a:rPr>
                <a:t>Data</a:t>
              </a:r>
            </a:p>
          </p:txBody>
        </p:sp>
        <p:pic>
          <p:nvPicPr>
            <p:cNvPr id="44" name="Picture 43"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84130" y="3394462"/>
              <a:ext cx="928853" cy="1059919"/>
            </a:xfrm>
            <a:prstGeom prst="rect">
              <a:avLst/>
            </a:prstGeom>
          </p:spPr>
        </p:pic>
        <p:pic>
          <p:nvPicPr>
            <p:cNvPr id="45" name="Picture 44"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793" y="6260056"/>
              <a:ext cx="928853" cy="1059919"/>
            </a:xfrm>
            <a:prstGeom prst="rect">
              <a:avLst/>
            </a:prstGeom>
          </p:spPr>
        </p:pic>
        <p:pic>
          <p:nvPicPr>
            <p:cNvPr id="46" name="Picture 45"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5480" y="6198429"/>
              <a:ext cx="928853" cy="1059919"/>
            </a:xfrm>
            <a:prstGeom prst="rect">
              <a:avLst/>
            </a:prstGeom>
          </p:spPr>
        </p:pic>
        <p:pic>
          <p:nvPicPr>
            <p:cNvPr id="47" name="Picture 46"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8412" y="5048072"/>
              <a:ext cx="928853" cy="1059920"/>
            </a:xfrm>
            <a:prstGeom prst="rect">
              <a:avLst/>
            </a:prstGeom>
          </p:spPr>
        </p:pic>
        <p:pic>
          <p:nvPicPr>
            <p:cNvPr id="48" name="Picture 47" descr="searchIc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1213" y="3567641"/>
              <a:ext cx="907239" cy="735479"/>
            </a:xfrm>
            <a:prstGeom prst="rect">
              <a:avLst/>
            </a:prstGeom>
          </p:spPr>
        </p:pic>
        <p:sp>
          <p:nvSpPr>
            <p:cNvPr id="49" name="TextBox 48"/>
            <p:cNvSpPr txBox="1"/>
            <p:nvPr/>
          </p:nvSpPr>
          <p:spPr>
            <a:xfrm>
              <a:off x="15652097" y="1972982"/>
              <a:ext cx="4576703" cy="606533"/>
            </a:xfrm>
            <a:prstGeom prst="rect">
              <a:avLst/>
            </a:prstGeom>
            <a:noFill/>
          </p:spPr>
          <p:txBody>
            <a:bodyPr wrap="square" rtlCol="0">
              <a:spAutoFit/>
            </a:bodyPr>
            <a:lstStyle/>
            <a:p>
              <a:r>
                <a:rPr lang="en-US" sz="1600" b="1" i="1" dirty="0">
                  <a:solidFill>
                    <a:srgbClr val="008000"/>
                  </a:solidFill>
                </a:rPr>
                <a:t>Researcher </a:t>
              </a:r>
              <a:r>
                <a:rPr lang="en-US" sz="1600" b="1" i="1" dirty="0" err="1">
                  <a:solidFill>
                    <a:srgbClr val="008000"/>
                  </a:solidFill>
                </a:rPr>
                <a:t>FileStore</a:t>
              </a:r>
              <a:endParaRPr lang="en-US" sz="1600" b="1" i="1" dirty="0">
                <a:solidFill>
                  <a:srgbClr val="FF0000"/>
                </a:solidFill>
              </a:endParaRPr>
            </a:p>
          </p:txBody>
        </p:sp>
        <p:pic>
          <p:nvPicPr>
            <p:cNvPr id="50" name="Picture 49" descr="Screen Shot 2017-07-23 at 22.27.12.png"/>
            <p:cNvPicPr>
              <a:picLocks noChangeAspect="1"/>
            </p:cNvPicPr>
            <p:nvPr/>
          </p:nvPicPr>
          <p:blipFill rotWithShape="1">
            <a:blip r:embed="rId18">
              <a:extLst>
                <a:ext uri="{28A0092B-C50C-407E-A947-70E740481C1C}">
                  <a14:useLocalDpi xmlns:a14="http://schemas.microsoft.com/office/drawing/2010/main" val="0"/>
                </a:ext>
              </a:extLst>
            </a:blip>
            <a:srcRect l="3" r="4085" b="23465"/>
            <a:stretch/>
          </p:blipFill>
          <p:spPr>
            <a:xfrm>
              <a:off x="4720778" y="9853393"/>
              <a:ext cx="13676401" cy="4375765"/>
            </a:xfrm>
            <a:prstGeom prst="rect">
              <a:avLst/>
            </a:prstGeom>
          </p:spPr>
        </p:pic>
        <p:cxnSp>
          <p:nvCxnSpPr>
            <p:cNvPr id="51" name="Straight Arrow Connector 50"/>
            <p:cNvCxnSpPr/>
            <p:nvPr/>
          </p:nvCxnSpPr>
          <p:spPr>
            <a:xfrm flipH="1" flipV="1">
              <a:off x="5311017" y="8843068"/>
              <a:ext cx="1" cy="2240446"/>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54131" y="1799907"/>
              <a:ext cx="763857" cy="1268206"/>
            </a:xfrm>
            <a:prstGeom prst="rect">
              <a:avLst/>
            </a:prstGeom>
            <a:noFill/>
          </p:spPr>
          <p:txBody>
            <a:bodyPr wrap="none" rtlCol="0">
              <a:spAutoFit/>
            </a:bodyPr>
            <a:lstStyle/>
            <a:p>
              <a:r>
                <a:rPr lang="en-US" sz="4000" dirty="0"/>
                <a:t>B</a:t>
              </a:r>
            </a:p>
          </p:txBody>
        </p:sp>
      </p:grpSp>
      <p:grpSp>
        <p:nvGrpSpPr>
          <p:cNvPr id="68" name="Group 67"/>
          <p:cNvGrpSpPr/>
          <p:nvPr/>
        </p:nvGrpSpPr>
        <p:grpSpPr>
          <a:xfrm>
            <a:off x="2308282" y="14574389"/>
            <a:ext cx="3559388" cy="6488322"/>
            <a:chOff x="2458606" y="3089135"/>
            <a:chExt cx="5324946" cy="10144326"/>
          </a:xfrm>
        </p:grpSpPr>
        <p:pic>
          <p:nvPicPr>
            <p:cNvPr id="69" name="Picture 68" descr="Screen Shot 2017-07-22 at 12.36.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58606" y="4809523"/>
              <a:ext cx="5324946" cy="1286547"/>
            </a:xfrm>
            <a:prstGeom prst="rect">
              <a:avLst/>
            </a:prstGeom>
            <a:ln w="3175" cmpd="sng">
              <a:solidFill>
                <a:schemeClr val="tx1"/>
              </a:solidFill>
            </a:ln>
          </p:spPr>
        </p:pic>
        <p:pic>
          <p:nvPicPr>
            <p:cNvPr id="70" name="Picture 69" descr="Screen Shot 2017-07-22 at 12.55.30.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6416" y="7523372"/>
              <a:ext cx="2328724" cy="1319696"/>
            </a:xfrm>
            <a:prstGeom prst="rect">
              <a:avLst/>
            </a:prstGeom>
            <a:ln w="3175" cmpd="sng">
              <a:solidFill>
                <a:schemeClr val="tx1"/>
              </a:solidFill>
            </a:ln>
          </p:spPr>
        </p:pic>
        <p:cxnSp>
          <p:nvCxnSpPr>
            <p:cNvPr id="71" name="Straight Arrow Connector 70"/>
            <p:cNvCxnSpPr/>
            <p:nvPr/>
          </p:nvCxnSpPr>
          <p:spPr>
            <a:xfrm>
              <a:off x="4614785" y="5534358"/>
              <a:ext cx="0" cy="19534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2" name="Picture 71" descr="document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793" y="6260056"/>
              <a:ext cx="928853" cy="1059919"/>
            </a:xfrm>
            <a:prstGeom prst="rect">
              <a:avLst/>
            </a:prstGeom>
          </p:spPr>
        </p:pic>
        <p:pic>
          <p:nvPicPr>
            <p:cNvPr id="73" name="Picture 72" descr="Screen Shot 2017-07-23 at 21.55.18.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59299" y="10163733"/>
              <a:ext cx="4165600" cy="647700"/>
            </a:xfrm>
            <a:prstGeom prst="rect">
              <a:avLst/>
            </a:prstGeom>
          </p:spPr>
        </p:pic>
        <p:cxnSp>
          <p:nvCxnSpPr>
            <p:cNvPr id="74" name="Straight Arrow Connector 73"/>
            <p:cNvCxnSpPr>
              <a:stCxn id="70" idx="2"/>
            </p:cNvCxnSpPr>
            <p:nvPr/>
          </p:nvCxnSpPr>
          <p:spPr>
            <a:xfrm>
              <a:off x="4720778" y="8843068"/>
              <a:ext cx="46407" cy="1320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5095692" y="10845996"/>
              <a:ext cx="46407" cy="1320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3652589" y="7527755"/>
              <a:ext cx="1504112" cy="625562"/>
            </a:xfrm>
            <a:prstGeom prst="rect">
              <a:avLst/>
            </a:prstGeom>
            <a:solidFill>
              <a:srgbClr val="FFFFFF"/>
            </a:solidFill>
          </p:spPr>
          <p:txBody>
            <a:bodyPr wrap="none" rtlCol="0">
              <a:spAutoFit/>
            </a:bodyPr>
            <a:lstStyle/>
            <a:p>
              <a:r>
                <a:rPr lang="en-US" sz="2000" dirty="0"/>
                <a:t>All daily</a:t>
              </a:r>
            </a:p>
          </p:txBody>
        </p:sp>
        <p:pic>
          <p:nvPicPr>
            <p:cNvPr id="77" name="Picture 76" descr="Screen Shot 2017-07-23 at 22.09.54.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60024" y="12166661"/>
              <a:ext cx="2590800" cy="1066800"/>
            </a:xfrm>
            <a:prstGeom prst="rect">
              <a:avLst/>
            </a:prstGeom>
          </p:spPr>
        </p:pic>
        <p:sp>
          <p:nvSpPr>
            <p:cNvPr id="78" name="TextBox 77"/>
            <p:cNvSpPr txBox="1"/>
            <p:nvPr/>
          </p:nvSpPr>
          <p:spPr>
            <a:xfrm>
              <a:off x="3352555" y="9030050"/>
              <a:ext cx="2829260" cy="353921"/>
            </a:xfrm>
            <a:prstGeom prst="rect">
              <a:avLst/>
            </a:prstGeom>
            <a:noFill/>
            <a:ln>
              <a:noFill/>
            </a:ln>
          </p:spPr>
          <p:txBody>
            <a:bodyPr wrap="square" lIns="91416" tIns="45709" rIns="91416" bIns="45709" rtlCol="0">
              <a:spAutoFit/>
            </a:bodyPr>
            <a:lstStyle/>
            <a:p>
              <a:r>
                <a:rPr lang="en-US" sz="1700" b="1" i="1" dirty="0">
                  <a:solidFill>
                    <a:srgbClr val="FF0000"/>
                  </a:solidFill>
                </a:rPr>
                <a:t>30, 000 pages/day</a:t>
              </a:r>
            </a:p>
          </p:txBody>
        </p:sp>
        <p:pic>
          <p:nvPicPr>
            <p:cNvPr id="79" name="Picture 2"/>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5885140" y="8867046"/>
              <a:ext cx="1239696" cy="1033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80" name="Straight Arrow Connector 79"/>
            <p:cNvCxnSpPr/>
            <p:nvPr/>
          </p:nvCxnSpPr>
          <p:spPr>
            <a:xfrm>
              <a:off x="6447978" y="9634201"/>
              <a:ext cx="0" cy="5295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2498235" y="3089135"/>
              <a:ext cx="691845" cy="1005364"/>
            </a:xfrm>
            <a:prstGeom prst="rect">
              <a:avLst/>
            </a:prstGeom>
            <a:noFill/>
          </p:spPr>
          <p:txBody>
            <a:bodyPr wrap="none" rtlCol="0">
              <a:spAutoFit/>
            </a:bodyPr>
            <a:lstStyle/>
            <a:p>
              <a:r>
                <a:rPr lang="en-US" sz="4000" dirty="0"/>
                <a:t>A</a:t>
              </a:r>
            </a:p>
          </p:txBody>
        </p:sp>
      </p:grpSp>
      <p:sp>
        <p:nvSpPr>
          <p:cNvPr id="82" name="TextBox 81"/>
          <p:cNvSpPr txBox="1"/>
          <p:nvPr/>
        </p:nvSpPr>
        <p:spPr>
          <a:xfrm>
            <a:off x="6162633" y="15585681"/>
            <a:ext cx="2541514" cy="1846617"/>
          </a:xfrm>
          <a:prstGeom prst="rect">
            <a:avLst/>
          </a:prstGeom>
          <a:solidFill>
            <a:schemeClr val="tx2">
              <a:lumMod val="20000"/>
              <a:lumOff val="80000"/>
            </a:schemeClr>
          </a:solidFill>
        </p:spPr>
        <p:txBody>
          <a:bodyPr wrap="square" lIns="91402" tIns="45699" rIns="91402" bIns="45699" rtlCol="0">
            <a:spAutoFit/>
          </a:bodyPr>
          <a:lstStyle/>
          <a:p>
            <a:r>
              <a:rPr lang="en-US" sz="1900" b="1" dirty="0"/>
              <a:t>A.</a:t>
            </a:r>
            <a:r>
              <a:rPr lang="en-US" sz="1900" dirty="0"/>
              <a:t> </a:t>
            </a:r>
            <a:r>
              <a:rPr lang="en-US" sz="1900" b="1" dirty="0"/>
              <a:t>All</a:t>
            </a:r>
            <a:r>
              <a:rPr lang="en-US" sz="1900" dirty="0"/>
              <a:t> EPMC papers are downloaded every day and the facts are extracted into </a:t>
            </a:r>
            <a:r>
              <a:rPr lang="en-US" sz="1900" dirty="0" err="1"/>
              <a:t>Zenodo</a:t>
            </a:r>
            <a:r>
              <a:rPr lang="en-US" sz="1900" dirty="0"/>
              <a:t> and made publicly available.</a:t>
            </a:r>
          </a:p>
        </p:txBody>
      </p:sp>
      <p:sp>
        <p:nvSpPr>
          <p:cNvPr id="83" name="TextBox 82"/>
          <p:cNvSpPr txBox="1"/>
          <p:nvPr/>
        </p:nvSpPr>
        <p:spPr>
          <a:xfrm>
            <a:off x="7234887" y="17754556"/>
            <a:ext cx="3120451" cy="3893331"/>
          </a:xfrm>
          <a:prstGeom prst="rect">
            <a:avLst/>
          </a:prstGeom>
          <a:solidFill>
            <a:schemeClr val="tx2">
              <a:lumMod val="20000"/>
              <a:lumOff val="80000"/>
            </a:schemeClr>
          </a:solidFill>
        </p:spPr>
        <p:txBody>
          <a:bodyPr wrap="square" lIns="91402" tIns="45699" rIns="91402" bIns="45699" rtlCol="0">
            <a:spAutoFit/>
          </a:bodyPr>
          <a:lstStyle/>
          <a:p>
            <a:r>
              <a:rPr lang="en-US" sz="1900" b="1" dirty="0"/>
              <a:t>B. </a:t>
            </a:r>
            <a:r>
              <a:rPr lang="en-US" sz="1900" dirty="0"/>
              <a:t>Researcher searches repositories and also scrapes publisher sites for whatever chunk of the literature she wants. She runs local dictionaries  and saves the results to disk where they can be further analyzed. She can add any papers she has legal access to and re-run whenever required. E.g. Bag Of Words is a powerful tool for classifying papers</a:t>
            </a:r>
          </a:p>
        </p:txBody>
      </p:sp>
    </p:spTree>
    <p:extLst>
      <p:ext uri="{BB962C8B-B14F-4D97-AF65-F5344CB8AC3E}">
        <p14:creationId xmlns:p14="http://schemas.microsoft.com/office/powerpoint/2010/main" val="340207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t>
            </a:r>
            <a:r>
              <a:rPr lang="en-US" dirty="0">
                <a:hlinkClick r:id="rId2"/>
              </a:rPr>
              <a:t>WikiFactMine</a:t>
            </a:r>
            <a:r>
              <a:rPr lang="en-US" dirty="0"/>
              <a:t> dictionaries*</a:t>
            </a:r>
          </a:p>
        </p:txBody>
      </p:sp>
      <p:sp>
        <p:nvSpPr>
          <p:cNvPr id="3" name="Content Placeholder 2"/>
          <p:cNvSpPr>
            <a:spLocks noGrp="1"/>
          </p:cNvSpPr>
          <p:nvPr>
            <p:ph idx="1"/>
          </p:nvPr>
        </p:nvSpPr>
        <p:spPr/>
        <p:txBody>
          <a:bodyPr>
            <a:normAutofit fontScale="77500" lnSpcReduction="20000"/>
          </a:bodyPr>
          <a:lstStyle/>
          <a:p>
            <a:r>
              <a:rPr lang="en-US" dirty="0"/>
              <a:t>Galaxies</a:t>
            </a:r>
          </a:p>
          <a:p>
            <a:r>
              <a:rPr lang="en-US" dirty="0"/>
              <a:t>Aviation accidents and incidents</a:t>
            </a:r>
          </a:p>
          <a:p>
            <a:r>
              <a:rPr lang="en-US" dirty="0"/>
              <a:t>Sovereign states</a:t>
            </a:r>
          </a:p>
          <a:p>
            <a:r>
              <a:rPr lang="en-US" dirty="0"/>
              <a:t>soil types</a:t>
            </a:r>
          </a:p>
          <a:p>
            <a:r>
              <a:rPr lang="en-US" dirty="0"/>
              <a:t>100+ plant dictionaries</a:t>
            </a:r>
          </a:p>
          <a:p>
            <a:endParaRPr lang="en-US" dirty="0"/>
          </a:p>
          <a:p>
            <a:endParaRPr lang="en-US" dirty="0"/>
          </a:p>
          <a:p>
            <a:endParaRPr lang="en-US" dirty="0"/>
          </a:p>
          <a:p>
            <a:endParaRPr lang="en-US" dirty="0"/>
          </a:p>
          <a:p>
            <a:endParaRPr lang="en-US" dirty="0"/>
          </a:p>
          <a:p>
            <a:pPr marL="0" indent="0">
              <a:buNone/>
            </a:pPr>
            <a:r>
              <a:rPr lang="en-US" dirty="0"/>
              <a:t>* Compiled by Charles Matthews</a:t>
            </a:r>
          </a:p>
        </p:txBody>
      </p:sp>
    </p:spTree>
    <p:extLst>
      <p:ext uri="{BB962C8B-B14F-4D97-AF65-F5344CB8AC3E}">
        <p14:creationId xmlns:p14="http://schemas.microsoft.com/office/powerpoint/2010/main" val="1233803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6 </a:t>
            </a:r>
            <a:r>
              <a:rPr lang="en-US" dirty="0" err="1"/>
              <a:t>ContentMine</a:t>
            </a:r>
            <a:r>
              <a:rPr lang="en-US" dirty="0"/>
              <a:t> Fellows for 6 months</a:t>
            </a:r>
          </a:p>
        </p:txBody>
      </p:sp>
      <p:pic>
        <p:nvPicPr>
          <p:cNvPr id="4" name="pasted-image.pdf"/>
          <p:cNvPicPr/>
          <p:nvPr/>
        </p:nvPicPr>
        <p:blipFill>
          <a:blip r:embed="rId2">
            <a:extLst/>
          </a:blip>
          <a:stretch>
            <a:fillRect/>
          </a:stretch>
        </p:blipFill>
        <p:spPr>
          <a:xfrm>
            <a:off x="2364346" y="3587751"/>
            <a:ext cx="4684154" cy="1374820"/>
          </a:xfrm>
          <a:prstGeom prst="rect">
            <a:avLst/>
          </a:prstGeom>
          <a:ln w="12700">
            <a:miter lim="400000"/>
          </a:ln>
        </p:spPr>
      </p:pic>
    </p:spTree>
    <p:extLst>
      <p:ext uri="{BB962C8B-B14F-4D97-AF65-F5344CB8AC3E}">
        <p14:creationId xmlns:p14="http://schemas.microsoft.com/office/powerpoint/2010/main" val="1410945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PMR’s </a:t>
            </a:r>
            <a:r>
              <a:rPr lang="en-US" dirty="0" err="1"/>
              <a:t>Shuttleworth</a:t>
            </a:r>
            <a:r>
              <a:rPr lang="en-US" dirty="0"/>
              <a:t> Flash Grantees</a:t>
            </a:r>
          </a:p>
        </p:txBody>
      </p:sp>
      <p:sp>
        <p:nvSpPr>
          <p:cNvPr id="3" name="Content Placeholder 2"/>
          <p:cNvSpPr>
            <a:spLocks noGrp="1"/>
          </p:cNvSpPr>
          <p:nvPr>
            <p:ph idx="1"/>
          </p:nvPr>
        </p:nvSpPr>
        <p:spPr/>
        <p:txBody>
          <a:bodyPr>
            <a:normAutofit/>
          </a:bodyPr>
          <a:lstStyle/>
          <a:p>
            <a:r>
              <a:rPr lang="en-US" sz="2400" b="1" dirty="0"/>
              <a:t>Erin McKiernan </a:t>
            </a:r>
            <a:r>
              <a:rPr lang="en-US" sz="2400" dirty="0"/>
              <a:t>(</a:t>
            </a:r>
            <a:r>
              <a:rPr lang="en-US" sz="2400" dirty="0" err="1"/>
              <a:t>Opencon</a:t>
            </a:r>
            <a:r>
              <a:rPr lang="en-US" sz="2400" dirty="0"/>
              <a:t>)</a:t>
            </a:r>
          </a:p>
          <a:p>
            <a:r>
              <a:rPr lang="en-US" sz="2400" b="1" dirty="0"/>
              <a:t>Daniel </a:t>
            </a:r>
            <a:r>
              <a:rPr lang="en-US" sz="2400" b="1" dirty="0" err="1"/>
              <a:t>Mietchen</a:t>
            </a:r>
            <a:r>
              <a:rPr lang="en-US" sz="2400" b="1" dirty="0"/>
              <a:t> </a:t>
            </a:r>
            <a:r>
              <a:rPr lang="en-US" sz="2400" dirty="0"/>
              <a:t>(</a:t>
            </a:r>
            <a:r>
              <a:rPr lang="en-US" sz="2400" dirty="0" err="1"/>
              <a:t>Wikimedian</a:t>
            </a:r>
            <a:r>
              <a:rPr lang="en-US" sz="2400" dirty="0"/>
              <a:t>)</a:t>
            </a:r>
          </a:p>
          <a:p>
            <a:r>
              <a:rPr lang="en-US" sz="2400" b="1" dirty="0"/>
              <a:t>Joe McArthur </a:t>
            </a:r>
            <a:r>
              <a:rPr lang="en-US" sz="2400" dirty="0"/>
              <a:t>(Right to Research)</a:t>
            </a:r>
          </a:p>
          <a:p>
            <a:r>
              <a:rPr lang="en-US" sz="2400" b="1" dirty="0"/>
              <a:t>Chris </a:t>
            </a:r>
            <a:r>
              <a:rPr lang="en-US" sz="2400" b="1" dirty="0" err="1"/>
              <a:t>Hartgerink</a:t>
            </a:r>
            <a:r>
              <a:rPr lang="en-US" sz="2400" b="1" dirty="0"/>
              <a:t> </a:t>
            </a:r>
            <a:r>
              <a:rPr lang="en-US" sz="2400" dirty="0"/>
              <a:t>(</a:t>
            </a:r>
            <a:r>
              <a:rPr lang="en-US" sz="2400" dirty="0" err="1"/>
              <a:t>Opencon</a:t>
            </a:r>
            <a:r>
              <a:rPr lang="en-US" sz="2400" dirty="0"/>
              <a:t>)</a:t>
            </a:r>
          </a:p>
          <a:p>
            <a:r>
              <a:rPr lang="en-US" sz="2400" b="1" dirty="0"/>
              <a:t>Pinkie Chan* </a:t>
            </a:r>
            <a:r>
              <a:rPr lang="en-US" sz="2400" dirty="0"/>
              <a:t>(Fighting land grabs in Cambodia w </a:t>
            </a:r>
            <a:r>
              <a:rPr lang="en-US" sz="2400" dirty="0" err="1"/>
              <a:t>OpenData</a:t>
            </a:r>
            <a:r>
              <a:rPr lang="en-US" sz="2400" dirty="0"/>
              <a:t>)</a:t>
            </a:r>
          </a:p>
          <a:p>
            <a:r>
              <a:rPr lang="en-US" sz="2400" b="1" dirty="0"/>
              <a:t>Heather </a:t>
            </a:r>
            <a:r>
              <a:rPr lang="en-US" sz="2400" b="1" dirty="0" err="1"/>
              <a:t>Piwowar</a:t>
            </a:r>
            <a:r>
              <a:rPr lang="en-US" sz="2400" b="1" dirty="0"/>
              <a:t> </a:t>
            </a:r>
            <a:r>
              <a:rPr lang="en-US" sz="2400" dirty="0"/>
              <a:t>(Impact Story, </a:t>
            </a:r>
            <a:r>
              <a:rPr lang="en-US" sz="2400" dirty="0" err="1"/>
              <a:t>Unpaywall</a:t>
            </a:r>
            <a:r>
              <a:rPr lang="en-US" sz="2400" dirty="0"/>
              <a:t>)</a:t>
            </a:r>
          </a:p>
          <a:p>
            <a:r>
              <a:rPr lang="en-US" sz="2400" b="1" dirty="0" err="1"/>
              <a:t>Corina</a:t>
            </a:r>
            <a:r>
              <a:rPr lang="en-US" sz="2400" b="1" dirty="0"/>
              <a:t> Logan </a:t>
            </a:r>
            <a:r>
              <a:rPr lang="en-US" sz="2400" dirty="0"/>
              <a:t>(Bullied into Bad Science)</a:t>
            </a:r>
          </a:p>
          <a:p>
            <a:endParaRPr lang="en-US" sz="2400" dirty="0"/>
          </a:p>
        </p:txBody>
      </p:sp>
      <p:pic>
        <p:nvPicPr>
          <p:cNvPr id="5" name="Picture 4" descr="Screen Shot 2018-03-20 at 11.45.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999" y="3831713"/>
            <a:ext cx="2680913" cy="2883412"/>
          </a:xfrm>
          <a:prstGeom prst="rect">
            <a:avLst/>
          </a:prstGeom>
        </p:spPr>
      </p:pic>
    </p:spTree>
    <p:extLst>
      <p:ext uri="{BB962C8B-B14F-4D97-AF65-F5344CB8AC3E}">
        <p14:creationId xmlns:p14="http://schemas.microsoft.com/office/powerpoint/2010/main" val="90477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5655890" cy="6318250"/>
          </a:xfrm>
          <a:prstGeom prst="rect">
            <a:avLst/>
          </a:prstGeom>
        </p:spPr>
      </p:pic>
      <p:pic>
        <p:nvPicPr>
          <p:cNvPr id="6" name="Picture 5" descr="Screen Shot 2018-03-19 at 23.0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3644900"/>
            <a:ext cx="9131300" cy="3213100"/>
          </a:xfrm>
          <a:prstGeom prst="rect">
            <a:avLst/>
          </a:prstGeom>
        </p:spPr>
      </p:pic>
      <p:pic>
        <p:nvPicPr>
          <p:cNvPr id="7" name="Picture 6" descr="Screen Shot 2018-03-19 at 23.11.5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872" y="0"/>
            <a:ext cx="3529127" cy="1793875"/>
          </a:xfrm>
          <a:prstGeom prst="rect">
            <a:avLst/>
          </a:prstGeom>
        </p:spPr>
      </p:pic>
      <p:pic>
        <p:nvPicPr>
          <p:cNvPr id="8" name="Picture 7" descr="Screen Shot 2018-03-20 at 07.14.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5499" y="2119675"/>
            <a:ext cx="4508500" cy="1525225"/>
          </a:xfrm>
          <a:prstGeom prst="rect">
            <a:avLst/>
          </a:prstGeom>
        </p:spPr>
      </p:pic>
      <p:sp>
        <p:nvSpPr>
          <p:cNvPr id="9" name="TextBox 8"/>
          <p:cNvSpPr txBox="1"/>
          <p:nvPr/>
        </p:nvSpPr>
        <p:spPr>
          <a:xfrm>
            <a:off x="5773622" y="2304341"/>
            <a:ext cx="3198311" cy="369332"/>
          </a:xfrm>
          <a:prstGeom prst="rect">
            <a:avLst/>
          </a:prstGeom>
          <a:solidFill>
            <a:schemeClr val="bg1"/>
          </a:solidFill>
        </p:spPr>
        <p:txBody>
          <a:bodyPr wrap="none" rtlCol="0">
            <a:spAutoFit/>
          </a:bodyPr>
          <a:lstStyle/>
          <a:p>
            <a:r>
              <a:rPr lang="en-US" dirty="0"/>
              <a:t>KNOWLEDGE IS A PUBLIC GOOD</a:t>
            </a:r>
          </a:p>
        </p:txBody>
      </p:sp>
    </p:spTree>
    <p:extLst>
      <p:ext uri="{BB962C8B-B14F-4D97-AF65-F5344CB8AC3E}">
        <p14:creationId xmlns:p14="http://schemas.microsoft.com/office/powerpoint/2010/main" val="1045162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9400" y="0"/>
            <a:ext cx="8572500" cy="6858000"/>
          </a:xfrm>
          <a:prstGeom prst="rect">
            <a:avLst/>
          </a:prstGeom>
        </p:spPr>
      </p:pic>
    </p:spTree>
    <p:extLst>
      <p:ext uri="{BB962C8B-B14F-4D97-AF65-F5344CB8AC3E}">
        <p14:creationId xmlns:p14="http://schemas.microsoft.com/office/powerpoint/2010/main" val="1170193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Opening Knowledge overcomes injustice</a:t>
            </a:r>
          </a:p>
        </p:txBody>
      </p:sp>
      <p:sp>
        <p:nvSpPr>
          <p:cNvPr id="3" name="Content Placeholder 2"/>
          <p:cNvSpPr>
            <a:spLocks noGrp="1"/>
          </p:cNvSpPr>
          <p:nvPr>
            <p:ph idx="1"/>
          </p:nvPr>
        </p:nvSpPr>
        <p:spPr/>
        <p:txBody>
          <a:bodyPr>
            <a:normAutofit fontScale="92500" lnSpcReduction="20000"/>
          </a:bodyPr>
          <a:lstStyle/>
          <a:p>
            <a:r>
              <a:rPr lang="en-US" dirty="0"/>
              <a:t>Open comes from the heart.</a:t>
            </a:r>
          </a:p>
          <a:p>
            <a:r>
              <a:rPr lang="en-US" dirty="0"/>
              <a:t>Closed Access Means People Die.</a:t>
            </a:r>
          </a:p>
          <a:p>
            <a:r>
              <a:rPr lang="en-US" dirty="0" err="1"/>
              <a:t>Megacorporations</a:t>
            </a:r>
            <a:r>
              <a:rPr lang="en-US" dirty="0"/>
              <a:t> are </a:t>
            </a:r>
            <a:r>
              <a:rPr lang="en-US" dirty="0" err="1"/>
              <a:t>pwning</a:t>
            </a:r>
            <a:r>
              <a:rPr lang="en-US" dirty="0"/>
              <a:t> the knowledge infrastructure/</a:t>
            </a:r>
          </a:p>
          <a:p>
            <a:r>
              <a:rPr lang="en-US" dirty="0"/>
              <a:t>The Right to Read is the Right to Mine</a:t>
            </a:r>
          </a:p>
          <a:p>
            <a:r>
              <a:rPr lang="en-US" dirty="0"/>
              <a:t>Young people change the world. Give them the chance.</a:t>
            </a:r>
          </a:p>
          <a:p>
            <a:r>
              <a:rPr lang="en-US" dirty="0"/>
              <a:t>ACT: Advocacy , Community, Tools</a:t>
            </a:r>
          </a:p>
          <a:p>
            <a:pPr marL="0" indent="0">
              <a:buNone/>
            </a:pPr>
            <a:r>
              <a:rPr lang="en-US"/>
              <a:t>Congratulations </a:t>
            </a:r>
            <a:r>
              <a:rPr lang="en-US" dirty="0"/>
              <a:t>on Global Access to </a:t>
            </a:r>
            <a:r>
              <a:rPr lang="en-US"/>
              <a:t>Research Software</a:t>
            </a:r>
            <a:endParaRPr lang="en-US" dirty="0"/>
          </a:p>
          <a:p>
            <a:endParaRPr lang="en-US" dirty="0"/>
          </a:p>
          <a:p>
            <a:endParaRPr lang="en-US" dirty="0"/>
          </a:p>
        </p:txBody>
      </p:sp>
    </p:spTree>
    <p:extLst>
      <p:ext uri="{BB962C8B-B14F-4D97-AF65-F5344CB8AC3E}">
        <p14:creationId xmlns:p14="http://schemas.microsoft.com/office/powerpoint/2010/main" val="3560454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967335"/>
            <a:ext cx="4572000" cy="923330"/>
          </a:xfrm>
          <a:prstGeom prst="rect">
            <a:avLst/>
          </a:prstGeom>
        </p:spPr>
        <p:txBody>
          <a:bodyPr>
            <a:spAutoFit/>
          </a:bodyPr>
          <a:lstStyle/>
          <a:p>
            <a:r>
              <a:rPr lang="en-US" dirty="0"/>
              <a:t>https://</a:t>
            </a:r>
            <a:r>
              <a:rPr lang="en-US" dirty="0" err="1"/>
              <a:t>www.youtube.com</a:t>
            </a:r>
            <a:r>
              <a:rPr lang="en-US" dirty="0"/>
              <a:t>/</a:t>
            </a:r>
            <a:r>
              <a:rPr lang="en-US" dirty="0" err="1"/>
              <a:t>watch?v</a:t>
            </a:r>
            <a:r>
              <a:rPr lang="en-US" dirty="0"/>
              <a:t>=1pGgBZes9Yg&amp;index=5&amp;t=0s&amp;list=PLTdz0WcNX4rdYb4cDyesz7iYchIwMBYlD</a:t>
            </a:r>
          </a:p>
        </p:txBody>
      </p:sp>
      <p:pic>
        <p:nvPicPr>
          <p:cNvPr id="5" name="Picture 4" descr="310-2497-1-P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25" y="2286000"/>
            <a:ext cx="8128000" cy="4572000"/>
          </a:xfrm>
          <a:prstGeom prst="rect">
            <a:avLst/>
          </a:prstGeom>
        </p:spPr>
      </p:pic>
    </p:spTree>
    <p:extLst>
      <p:ext uri="{BB962C8B-B14F-4D97-AF65-F5344CB8AC3E}">
        <p14:creationId xmlns:p14="http://schemas.microsoft.com/office/powerpoint/2010/main" val="2804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Neo Christopher Chung</a:t>
            </a:r>
          </a:p>
        </p:txBody>
      </p:sp>
      <p:sp>
        <p:nvSpPr>
          <p:cNvPr id="3074" name="Rectangle 2"/>
          <p:cNvSpPr>
            <a:spLocks noGrp="1" noChangeArrowheads="1"/>
          </p:cNvSpPr>
          <p:nvPr>
            <p:ph type="subTitle" idx="4294967295"/>
          </p:nvPr>
        </p:nvSpPr>
        <p:spPr bwMode="auto">
          <a:xfrm>
            <a:off x="456481" y="1604328"/>
            <a:ext cx="8228160" cy="121548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12801" rIns="0" bIns="0" anchor="ctr"/>
          <a:lstStyle/>
          <a:p>
            <a:pPr marL="195843" indent="-195843">
              <a:spcAft>
                <a:spcPct val="0"/>
              </a:spcAft>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dirty="0" err="1">
                <a:solidFill>
                  <a:srgbClr val="FF0000"/>
                </a:solidFill>
              </a:rPr>
              <a:t>Warsaw</a:t>
            </a:r>
            <a:r>
              <a:rPr lang="de-AT" sz="2800" dirty="0">
                <a:solidFill>
                  <a:srgbClr val="FF0000"/>
                </a:solidFill>
              </a:rPr>
              <a:t>, </a:t>
            </a:r>
            <a:r>
              <a:rPr lang="de-AT" sz="2800" dirty="0" err="1">
                <a:solidFill>
                  <a:srgbClr val="FF0000"/>
                </a:solidFill>
              </a:rPr>
              <a:t>Computational</a:t>
            </a:r>
            <a:r>
              <a:rPr lang="de-AT" sz="2800" dirty="0">
                <a:solidFill>
                  <a:srgbClr val="FF0000"/>
                </a:solidFill>
              </a:rPr>
              <a:t> </a:t>
            </a:r>
            <a:r>
              <a:rPr lang="de-AT" sz="2800" dirty="0" err="1">
                <a:solidFill>
                  <a:srgbClr val="FF0000"/>
                </a:solidFill>
              </a:rPr>
              <a:t>Biology</a:t>
            </a:r>
            <a:endParaRPr lang="de-AT" sz="2800" dirty="0">
              <a:solidFill>
                <a:srgbClr val="FF0000"/>
              </a:solidFill>
            </a:endParaRPr>
          </a:p>
          <a:p>
            <a:pPr marL="195843" indent="-195843">
              <a:spcAft>
                <a:spcPct val="0"/>
              </a:spcAft>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to</a:t>
            </a:r>
            <a:r>
              <a:rPr lang="de-AT" sz="1500" dirty="0"/>
              <a:t> find out </a:t>
            </a:r>
            <a:r>
              <a:rPr lang="de-AT" sz="1500" b="1" dirty="0" err="1"/>
              <a:t>geographic</a:t>
            </a:r>
            <a:r>
              <a:rPr lang="de-AT" sz="1500" b="1" dirty="0"/>
              <a:t> </a:t>
            </a:r>
            <a:r>
              <a:rPr lang="de-AT" sz="1500" b="1" dirty="0" err="1"/>
              <a:t>and</a:t>
            </a:r>
            <a:r>
              <a:rPr lang="de-AT" sz="1500" b="1" dirty="0"/>
              <a:t> temporal </a:t>
            </a:r>
            <a:r>
              <a:rPr lang="de-AT" sz="1500" b="1" dirty="0" err="1"/>
              <a:t>differences</a:t>
            </a:r>
            <a:r>
              <a:rPr lang="de-AT" sz="1500" b="1" dirty="0"/>
              <a:t> </a:t>
            </a:r>
            <a:r>
              <a:rPr lang="de-AT" sz="1500" dirty="0"/>
              <a:t>in </a:t>
            </a:r>
            <a:r>
              <a:rPr lang="de-AT" sz="1500" dirty="0" err="1"/>
              <a:t>the</a:t>
            </a:r>
            <a:r>
              <a:rPr lang="de-AT" sz="1500" dirty="0"/>
              <a:t> </a:t>
            </a:r>
            <a:r>
              <a:rPr lang="de-AT" sz="1500" dirty="0" err="1"/>
              <a:t>use</a:t>
            </a:r>
            <a:r>
              <a:rPr lang="de-AT" sz="1500" dirty="0"/>
              <a:t> </a:t>
            </a:r>
            <a:r>
              <a:rPr lang="de-AT" sz="1500" b="1" dirty="0" err="1"/>
              <a:t>of</a:t>
            </a:r>
            <a:r>
              <a:rPr lang="de-AT" sz="1500" b="1" dirty="0"/>
              <a:t> </a:t>
            </a:r>
            <a:r>
              <a:rPr lang="de-AT" sz="1500" b="1" dirty="0" err="1"/>
              <a:t>genomic</a:t>
            </a:r>
            <a:r>
              <a:rPr lang="de-AT" sz="1500" b="1" dirty="0"/>
              <a:t> </a:t>
            </a:r>
            <a:r>
              <a:rPr lang="de-AT" sz="1500" b="1" dirty="0" err="1"/>
              <a:t>software</a:t>
            </a:r>
            <a:r>
              <a:rPr lang="de-AT" sz="1500" b="1" dirty="0"/>
              <a:t> </a:t>
            </a:r>
            <a:r>
              <a:rPr lang="de-AT" sz="1500" b="1" dirty="0" err="1"/>
              <a:t>tools</a:t>
            </a:r>
            <a:endParaRPr lang="de-AT" sz="1500" b="1" dirty="0"/>
          </a:p>
          <a:p>
            <a:pPr marL="195843" indent="-195843">
              <a:spcAft>
                <a:spcPct val="0"/>
              </a:spcAft>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de-AT" sz="15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040" y="2521705"/>
            <a:ext cx="4030560" cy="403098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2" name="Picture 1" descr="Screen Shot 2016-12-12 at 13.55.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03624"/>
            <a:ext cx="4982561" cy="3254375"/>
          </a:xfrm>
          <a:prstGeom prst="rect">
            <a:avLst/>
          </a:prstGeom>
        </p:spPr>
      </p:pic>
    </p:spTree>
    <p:extLst>
      <p:ext uri="{BB962C8B-B14F-4D97-AF65-F5344CB8AC3E}">
        <p14:creationId xmlns:p14="http://schemas.microsoft.com/office/powerpoint/2010/main" val="37300118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Alexandra Bannach-Brown</a:t>
            </a:r>
          </a:p>
        </p:txBody>
      </p:sp>
      <p:sp>
        <p:nvSpPr>
          <p:cNvPr id="5122" name="Rectangle 2"/>
          <p:cNvSpPr>
            <a:spLocks noGrp="1" noChangeArrowheads="1"/>
          </p:cNvSpPr>
          <p:nvPr>
            <p:ph type="body" idx="1"/>
          </p:nvPr>
        </p:nvSpPr>
        <p:spPr>
          <a:xfrm>
            <a:off x="456481" y="1418550"/>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a:solidFill>
                  <a:srgbClr val="FF0000"/>
                </a:solidFill>
              </a:rPr>
              <a:t>Edinburgh, </a:t>
            </a:r>
            <a:r>
              <a:rPr lang="de-AT" sz="2800" b="1" dirty="0" err="1">
                <a:solidFill>
                  <a:srgbClr val="FF0000"/>
                </a:solidFill>
              </a:rPr>
              <a:t>Neuroscience</a:t>
            </a:r>
            <a:endParaRPr lang="de-AT" sz="2800" b="1" dirty="0">
              <a:solidFill>
                <a:srgbClr val="FF0000"/>
              </a:solidFill>
            </a:endParaRP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Problem: </a:t>
            </a:r>
            <a:r>
              <a:rPr lang="de-AT" sz="1500" dirty="0" err="1"/>
              <a:t>huge</a:t>
            </a:r>
            <a:r>
              <a:rPr lang="de-AT" sz="1500" dirty="0"/>
              <a:t> </a:t>
            </a:r>
            <a:r>
              <a:rPr lang="de-AT" sz="1500" dirty="0" err="1"/>
              <a:t>body</a:t>
            </a:r>
            <a:r>
              <a:rPr lang="de-AT" sz="1500" dirty="0"/>
              <a:t> </a:t>
            </a:r>
            <a:r>
              <a:rPr lang="de-AT" sz="1500" dirty="0" err="1"/>
              <a:t>of</a:t>
            </a:r>
            <a:r>
              <a:rPr lang="de-AT" sz="1500" dirty="0"/>
              <a:t> </a:t>
            </a:r>
            <a:r>
              <a:rPr lang="de-AT" sz="1500" dirty="0" err="1"/>
              <a:t>works</a:t>
            </a:r>
            <a:r>
              <a:rPr lang="de-AT" sz="1500" dirty="0"/>
              <a:t> in </a:t>
            </a:r>
            <a:r>
              <a:rPr lang="de-AT" sz="1500" b="1" dirty="0" err="1"/>
              <a:t>animal</a:t>
            </a:r>
            <a:r>
              <a:rPr lang="de-AT" sz="1500" b="1" dirty="0"/>
              <a:t> </a:t>
            </a:r>
            <a:r>
              <a:rPr lang="de-AT" sz="1500" b="1" dirty="0" err="1"/>
              <a:t>studies</a:t>
            </a:r>
            <a:r>
              <a:rPr lang="de-AT" sz="1500" b="1" dirty="0"/>
              <a:t> </a:t>
            </a:r>
            <a:r>
              <a:rPr lang="de-AT" sz="1500" dirty="0" err="1"/>
              <a:t>about</a:t>
            </a:r>
            <a:r>
              <a:rPr lang="de-AT" sz="1500" dirty="0"/>
              <a:t> </a:t>
            </a:r>
            <a:r>
              <a:rPr lang="de-AT" sz="1500" dirty="0" err="1"/>
              <a:t>depressions</a:t>
            </a:r>
            <a:r>
              <a:rPr lang="de-AT" sz="1500" dirty="0"/>
              <a:t>. </a:t>
            </a:r>
            <a:r>
              <a:rPr lang="de-AT" sz="1500" dirty="0" err="1"/>
              <a:t>systematic</a:t>
            </a:r>
            <a:r>
              <a:rPr lang="de-AT" sz="1500" dirty="0"/>
              <a:t> </a:t>
            </a:r>
            <a:r>
              <a:rPr lang="de-AT" sz="1500" dirty="0" err="1"/>
              <a:t>review</a:t>
            </a:r>
            <a:r>
              <a:rPr lang="de-AT" sz="1500" dirty="0"/>
              <a:t> </a:t>
            </a:r>
            <a:r>
              <a:rPr lang="de-AT" sz="1500" dirty="0" err="1"/>
              <a:t>is</a:t>
            </a:r>
            <a:r>
              <a:rPr lang="de-AT" sz="1500" dirty="0"/>
              <a:t> </a:t>
            </a:r>
            <a:r>
              <a:rPr lang="de-AT" sz="1500" dirty="0" err="1"/>
              <a:t>the</a:t>
            </a:r>
            <a:r>
              <a:rPr lang="de-AT" sz="1500" dirty="0"/>
              <a:t> </a:t>
            </a:r>
            <a:r>
              <a:rPr lang="de-AT" sz="1500" dirty="0" err="1"/>
              <a:t>main</a:t>
            </a:r>
            <a:r>
              <a:rPr lang="de-AT" sz="1500" dirty="0"/>
              <a:t> </a:t>
            </a:r>
            <a:r>
              <a:rPr lang="de-AT" sz="1500" dirty="0" err="1"/>
              <a:t>approach</a:t>
            </a:r>
            <a:r>
              <a:rPr lang="de-AT" sz="1500" dirty="0"/>
              <a:t> </a:t>
            </a:r>
            <a:r>
              <a:rPr lang="de-AT" sz="1500" dirty="0" err="1"/>
              <a:t>for</a:t>
            </a:r>
            <a:r>
              <a:rPr lang="de-AT" sz="1500" dirty="0"/>
              <a:t> </a:t>
            </a:r>
            <a:r>
              <a:rPr lang="de-AT" sz="1500" dirty="0" err="1"/>
              <a:t>getting</a:t>
            </a:r>
            <a:r>
              <a:rPr lang="de-AT" sz="1500" dirty="0"/>
              <a:t> </a:t>
            </a:r>
            <a:r>
              <a:rPr lang="de-AT" sz="1500" dirty="0" err="1"/>
              <a:t>insight</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identify</a:t>
            </a:r>
            <a:r>
              <a:rPr lang="de-AT" sz="1500" dirty="0"/>
              <a:t> </a:t>
            </a:r>
            <a:r>
              <a:rPr lang="de-AT" sz="1500" dirty="0" err="1"/>
              <a:t>papers</a:t>
            </a:r>
            <a:r>
              <a:rPr lang="de-AT" sz="1500" dirty="0"/>
              <a:t> </a:t>
            </a:r>
            <a:r>
              <a:rPr lang="de-AT" sz="2400" b="1" dirty="0"/>
              <a:t>in </a:t>
            </a:r>
            <a:r>
              <a:rPr lang="de-AT" sz="2400" b="1" dirty="0" err="1"/>
              <a:t>systematic</a:t>
            </a:r>
            <a:r>
              <a:rPr lang="de-AT" sz="2400" b="1" dirty="0"/>
              <a:t> </a:t>
            </a:r>
            <a:r>
              <a:rPr lang="de-AT" sz="2400" b="1" dirty="0" err="1"/>
              <a:t>review</a:t>
            </a:r>
            <a:r>
              <a:rPr lang="de-AT" sz="2400" b="1" dirty="0"/>
              <a:t> </a:t>
            </a:r>
            <a:r>
              <a:rPr lang="de-AT" sz="1500" dirty="0" err="1"/>
              <a:t>of</a:t>
            </a:r>
            <a:r>
              <a:rPr lang="de-AT" sz="1500" dirty="0"/>
              <a:t> depressive </a:t>
            </a:r>
            <a:r>
              <a:rPr lang="de-AT" sz="1500" dirty="0" err="1"/>
              <a:t>behaviour</a:t>
            </a:r>
            <a:r>
              <a:rPr lang="de-AT" sz="1500" dirty="0"/>
              <a:t> in </a:t>
            </a:r>
            <a:r>
              <a:rPr lang="de-AT" sz="1500" dirty="0" err="1"/>
              <a:t>animals</a:t>
            </a:r>
            <a:r>
              <a:rPr lang="de-AT" sz="1500" dirty="0"/>
              <a:t>. </a:t>
            </a:r>
            <a:r>
              <a:rPr lang="de-AT" sz="1500" dirty="0" err="1"/>
              <a:t>What</a:t>
            </a:r>
            <a:r>
              <a:rPr lang="de-AT" sz="1500" dirty="0"/>
              <a:t> </a:t>
            </a:r>
            <a:r>
              <a:rPr lang="de-AT" sz="1500" dirty="0" err="1"/>
              <a:t>drugs</a:t>
            </a:r>
            <a:r>
              <a:rPr lang="de-AT" sz="1500" dirty="0"/>
              <a:t>, </a:t>
            </a:r>
            <a:r>
              <a:rPr lang="de-AT" sz="1500" dirty="0" err="1"/>
              <a:t>what</a:t>
            </a:r>
            <a:r>
              <a:rPr lang="de-AT" sz="1500" dirty="0"/>
              <a:t> </a:t>
            </a:r>
            <a:r>
              <a:rPr lang="de-AT" sz="1500" dirty="0" err="1"/>
              <a:t>methods</a:t>
            </a:r>
            <a:r>
              <a:rPr lang="de-AT" sz="1500" dirty="0"/>
              <a:t>, </a:t>
            </a:r>
            <a:r>
              <a:rPr lang="de-AT" sz="1500" dirty="0" err="1"/>
              <a:t>what</a:t>
            </a:r>
            <a:r>
              <a:rPr lang="de-AT" sz="1500" dirty="0"/>
              <a:t> </a:t>
            </a:r>
            <a:r>
              <a:rPr lang="de-AT" sz="1500" dirty="0" err="1"/>
              <a:t>outcomes</a:t>
            </a:r>
            <a:r>
              <a:rPr lang="de-AT" sz="1500" dirty="0"/>
              <a:t> </a:t>
            </a:r>
            <a:r>
              <a:rPr lang="de-AT" sz="1500" dirty="0" err="1"/>
              <a:t>and</a:t>
            </a:r>
            <a:r>
              <a:rPr lang="de-AT" sz="1500" dirty="0"/>
              <a:t> </a:t>
            </a:r>
            <a:r>
              <a:rPr lang="de-AT" sz="1500" dirty="0" err="1"/>
              <a:t>signs</a:t>
            </a:r>
            <a:r>
              <a:rPr lang="de-AT" sz="1500" dirty="0"/>
              <a:t>/</a:t>
            </a:r>
            <a:r>
              <a:rPr lang="de-AT" sz="1500" dirty="0" err="1"/>
              <a:t>phenotypes</a:t>
            </a:r>
            <a:r>
              <a:rPr lang="de-AT" sz="1500" dirty="0"/>
              <a:t>. </a:t>
            </a:r>
            <a:r>
              <a:rPr lang="de-AT" sz="1500" dirty="0" err="1"/>
              <a:t>Use</a:t>
            </a:r>
            <a:r>
              <a:rPr lang="de-AT" sz="1500" dirty="0"/>
              <a:t> </a:t>
            </a:r>
            <a:r>
              <a:rPr lang="de-AT" sz="1500" dirty="0" err="1"/>
              <a:t>outcomes</a:t>
            </a:r>
            <a:r>
              <a:rPr lang="de-AT" sz="1500" dirty="0"/>
              <a:t> </a:t>
            </a:r>
            <a:r>
              <a:rPr lang="de-AT" sz="1500" dirty="0" err="1"/>
              <a:t>for</a:t>
            </a:r>
            <a:r>
              <a:rPr lang="de-AT" sz="1500" dirty="0"/>
              <a:t> </a:t>
            </a:r>
            <a:r>
              <a:rPr lang="de-AT" sz="1500" dirty="0" err="1"/>
              <a:t>document</a:t>
            </a:r>
            <a:r>
              <a:rPr lang="de-AT" sz="1500" dirty="0"/>
              <a:t> </a:t>
            </a:r>
            <a:r>
              <a:rPr lang="de-AT" sz="1500" dirty="0" err="1"/>
              <a:t>clustering</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and</a:t>
            </a:r>
            <a:r>
              <a:rPr lang="de-AT" sz="1500" dirty="0"/>
              <a:t> </a:t>
            </a:r>
            <a:r>
              <a:rPr lang="de-AT" sz="1500" dirty="0" err="1"/>
              <a:t>expedite</a:t>
            </a:r>
            <a:r>
              <a:rPr lang="de-AT" sz="1500" dirty="0"/>
              <a:t> </a:t>
            </a:r>
            <a:r>
              <a:rPr lang="de-AT" sz="1500" dirty="0" err="1"/>
              <a:t>scientific</a:t>
            </a:r>
            <a:r>
              <a:rPr lang="de-AT" sz="1500" dirty="0"/>
              <a:t> </a:t>
            </a:r>
            <a:r>
              <a:rPr lang="de-AT" sz="1500" dirty="0" err="1"/>
              <a:t>advances</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a:t>Corpus: 70.000 Papers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440" y="1591367"/>
            <a:ext cx="4030560" cy="403098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7" name="Picture 6" descr="Screen Shot 2016-03-13 at 18.17.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9493"/>
            <a:ext cx="1765985" cy="2748507"/>
          </a:xfrm>
          <a:prstGeom prst="rect">
            <a:avLst/>
          </a:prstGeom>
        </p:spPr>
      </p:pic>
    </p:spTree>
    <p:extLst>
      <p:ext uri="{BB962C8B-B14F-4D97-AF65-F5344CB8AC3E}">
        <p14:creationId xmlns:p14="http://schemas.microsoft.com/office/powerpoint/2010/main" val="453147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Lars Willighagen</a:t>
            </a:r>
          </a:p>
        </p:txBody>
      </p:sp>
      <p:sp>
        <p:nvSpPr>
          <p:cNvPr id="6146" name="Rectangle 2"/>
          <p:cNvSpPr>
            <a:spLocks noGrp="1" noChangeArrowheads="1"/>
          </p:cNvSpPr>
          <p:nvPr>
            <p:ph type="body" idx="1"/>
          </p:nvPr>
        </p:nvSpPr>
        <p:spPr>
          <a:xfrm>
            <a:off x="456481" y="1212608"/>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400" dirty="0">
                <a:solidFill>
                  <a:srgbClr val="FF0000"/>
                </a:solidFill>
              </a:rPr>
              <a:t>15 </a:t>
            </a:r>
            <a:r>
              <a:rPr lang="de-AT" sz="2400" dirty="0" err="1">
                <a:solidFill>
                  <a:srgbClr val="FF0000"/>
                </a:solidFill>
              </a:rPr>
              <a:t>years</a:t>
            </a:r>
            <a:r>
              <a:rPr lang="de-AT" sz="2400" dirty="0">
                <a:solidFill>
                  <a:srgbClr val="FF0000"/>
                </a:solidFill>
              </a:rPr>
              <a:t> </a:t>
            </a:r>
            <a:r>
              <a:rPr lang="de-AT" sz="2400" dirty="0" err="1">
                <a:solidFill>
                  <a:srgbClr val="FF0000"/>
                </a:solidFill>
              </a:rPr>
              <a:t>old</a:t>
            </a:r>
            <a:r>
              <a:rPr lang="de-AT" sz="2400" dirty="0">
                <a:solidFill>
                  <a:srgbClr val="FF0000"/>
                </a:solidFill>
              </a:rPr>
              <a:t> NL</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extract</a:t>
            </a:r>
            <a:r>
              <a:rPr lang="de-AT" sz="1500" dirty="0"/>
              <a:t> </a:t>
            </a:r>
            <a:r>
              <a:rPr lang="de-AT" sz="1500" dirty="0" err="1"/>
              <a:t>data</a:t>
            </a:r>
            <a:r>
              <a:rPr lang="de-AT" sz="1500" dirty="0"/>
              <a:t> </a:t>
            </a:r>
            <a:r>
              <a:rPr lang="de-AT" sz="1500" dirty="0" err="1"/>
              <a:t>about</a:t>
            </a:r>
            <a:r>
              <a:rPr lang="de-AT" sz="1500" dirty="0"/>
              <a:t> </a:t>
            </a:r>
            <a:r>
              <a:rPr lang="de-AT" sz="1500" b="1" dirty="0" err="1"/>
              <a:t>conifers</a:t>
            </a:r>
            <a:r>
              <a:rPr lang="de-AT" sz="1500" b="1" dirty="0"/>
              <a:t> (</a:t>
            </a:r>
            <a:r>
              <a:rPr lang="de-AT" sz="1500" b="1" dirty="0" err="1"/>
              <a:t>relations</a:t>
            </a:r>
            <a:r>
              <a:rPr lang="de-AT" sz="1500" b="1" dirty="0"/>
              <a:t> </a:t>
            </a:r>
            <a:r>
              <a:rPr lang="de-AT" sz="1500" b="1" dirty="0" err="1"/>
              <a:t>to</a:t>
            </a:r>
            <a:r>
              <a:rPr lang="de-AT" sz="1500" b="1" dirty="0"/>
              <a:t> </a:t>
            </a:r>
            <a:r>
              <a:rPr lang="de-AT" sz="1500" b="1" dirty="0" err="1"/>
              <a:t>chemicals</a:t>
            </a:r>
            <a:r>
              <a:rPr lang="de-AT" sz="1500" b="1" dirty="0"/>
              <a:t>, </a:t>
            </a:r>
            <a:r>
              <a:rPr lang="de-AT" sz="1500" b="1" dirty="0" err="1"/>
              <a:t>height</a:t>
            </a:r>
            <a:r>
              <a:rPr lang="de-AT" sz="1500" b="1" dirty="0"/>
              <a:t> </a:t>
            </a:r>
            <a:r>
              <a:rPr lang="de-AT" sz="1500" dirty="0"/>
              <a:t>etc.)</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Outcome</a:t>
            </a:r>
            <a:r>
              <a:rPr lang="de-AT" sz="1500" dirty="0"/>
              <a:t>: </a:t>
            </a:r>
            <a:r>
              <a:rPr lang="de-AT" sz="1500" dirty="0" err="1"/>
              <a:t>database</a:t>
            </a:r>
            <a:r>
              <a:rPr lang="de-AT" sz="1500" dirty="0"/>
              <a:t> </a:t>
            </a:r>
            <a:r>
              <a:rPr lang="de-AT" sz="1500" dirty="0" err="1"/>
              <a:t>with</a:t>
            </a:r>
            <a:r>
              <a:rPr lang="de-AT" sz="1500" dirty="0"/>
              <a:t> </a:t>
            </a:r>
            <a:r>
              <a:rPr lang="de-AT" sz="1500" dirty="0" err="1"/>
              <a:t>webpage</a:t>
            </a:r>
            <a:r>
              <a:rPr lang="de-AT" sz="1500" dirty="0"/>
              <a:t> </a:t>
            </a:r>
            <a:r>
              <a:rPr lang="de-AT" sz="1500" dirty="0" err="1"/>
              <a:t>containing</a:t>
            </a:r>
            <a:r>
              <a:rPr lang="de-AT" sz="1500" dirty="0"/>
              <a:t> </a:t>
            </a:r>
            <a:r>
              <a:rPr lang="de-AT" sz="1500" dirty="0" err="1"/>
              <a:t>conifer</a:t>
            </a:r>
            <a:r>
              <a:rPr lang="de-AT" sz="1500" dirty="0"/>
              <a:t> </a:t>
            </a:r>
            <a:r>
              <a:rPr lang="de-AT" sz="1500" dirty="0" err="1"/>
              <a:t>properties</a:t>
            </a:r>
            <a:endParaRPr lang="de-AT" sz="1500" dirty="0"/>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Table Facts </a:t>
            </a:r>
            <a:r>
              <a:rPr lang="de-AT" sz="1500" dirty="0" err="1"/>
              <a:t>Visualiser</a:t>
            </a:r>
            <a:r>
              <a:rPr lang="de-AT" sz="1500" dirty="0"/>
              <a:t> </a:t>
            </a:r>
            <a:r>
              <a:rPr lang="de-AT" sz="1500" dirty="0">
                <a:hlinkClick r:id="rId3"/>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Card </a:t>
            </a:r>
            <a:r>
              <a:rPr lang="de-AT" sz="1500" dirty="0">
                <a:hlinkClick r:id="rId4"/>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hlinkClick r:id="rId5"/>
              </a:rPr>
              <a:t>Word Cloud</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 I </a:t>
            </a:r>
            <a:r>
              <a:rPr lang="de-AT" sz="1500" dirty="0" err="1"/>
              <a:t>applied</a:t>
            </a:r>
            <a:r>
              <a:rPr lang="de-AT" sz="1500" dirty="0"/>
              <a:t> </a:t>
            </a:r>
            <a:r>
              <a:rPr lang="de-AT" sz="1500" dirty="0" err="1"/>
              <a:t>to</a:t>
            </a:r>
            <a:r>
              <a:rPr lang="de-AT" sz="1500" dirty="0"/>
              <a:t> </a:t>
            </a:r>
            <a:r>
              <a:rPr lang="de-AT" sz="1500" dirty="0" err="1"/>
              <a:t>this</a:t>
            </a:r>
            <a:r>
              <a:rPr lang="de-AT" sz="1500" dirty="0"/>
              <a:t> </a:t>
            </a:r>
            <a:r>
              <a:rPr lang="de-AT" sz="1500" dirty="0" err="1"/>
              <a:t>fellowship</a:t>
            </a:r>
            <a:r>
              <a:rPr lang="de-AT" sz="1500" dirty="0"/>
              <a:t> </a:t>
            </a:r>
            <a:r>
              <a:rPr lang="de-AT" sz="1500" dirty="0" err="1"/>
              <a:t>to</a:t>
            </a:r>
            <a:r>
              <a:rPr lang="de-AT" sz="1500" dirty="0"/>
              <a:t> </a:t>
            </a:r>
            <a:r>
              <a:rPr lang="de-AT" sz="1500" dirty="0" err="1"/>
              <a:t>learn</a:t>
            </a:r>
            <a:r>
              <a:rPr lang="de-AT" sz="1500" dirty="0"/>
              <a:t> </a:t>
            </a:r>
            <a:r>
              <a:rPr lang="de-AT" sz="1500" dirty="0" err="1"/>
              <a:t>new</a:t>
            </a:r>
            <a:r>
              <a:rPr lang="de-AT" sz="1500" dirty="0"/>
              <a:t> </a:t>
            </a:r>
            <a:r>
              <a:rPr lang="de-AT" sz="1500" dirty="0" err="1"/>
              <a:t>things</a:t>
            </a:r>
            <a:r>
              <a:rPr lang="de-AT" sz="1500" dirty="0"/>
              <a:t> </a:t>
            </a:r>
            <a:r>
              <a:rPr lang="de-AT" sz="1500" dirty="0" err="1"/>
              <a:t>and</a:t>
            </a:r>
            <a:r>
              <a:rPr lang="de-AT" sz="1500" dirty="0"/>
              <a:t> </a:t>
            </a:r>
            <a:r>
              <a:rPr lang="de-AT" sz="1500" dirty="0" err="1"/>
              <a:t>combine</a:t>
            </a:r>
            <a:r>
              <a:rPr lang="de-AT" sz="1500" dirty="0"/>
              <a:t> </a:t>
            </a:r>
            <a:r>
              <a:rPr lang="de-AT" sz="1500" dirty="0" err="1"/>
              <a:t>the</a:t>
            </a:r>
            <a:r>
              <a:rPr lang="de-AT" sz="1500" dirty="0"/>
              <a:t> </a:t>
            </a:r>
            <a:r>
              <a:rPr lang="de-AT" sz="1500" dirty="0" err="1"/>
              <a:t>ContentMine</a:t>
            </a:r>
            <a:r>
              <a:rPr lang="de-AT" sz="1500" dirty="0"/>
              <a:t> </a:t>
            </a:r>
            <a:r>
              <a:rPr lang="de-AT" sz="1500" dirty="0" err="1"/>
              <a:t>with</a:t>
            </a:r>
            <a:r>
              <a:rPr lang="de-AT" sz="1500" dirty="0"/>
              <a:t> </a:t>
            </a:r>
            <a:r>
              <a:rPr lang="de-AT" sz="1500" dirty="0" err="1"/>
              <a:t>two</a:t>
            </a:r>
            <a:r>
              <a:rPr lang="de-AT" sz="1500" dirty="0"/>
              <a:t> </a:t>
            </a:r>
            <a:r>
              <a:rPr lang="de-AT" sz="1500" dirty="0" err="1"/>
              <a:t>previous</a:t>
            </a:r>
            <a:r>
              <a:rPr lang="de-AT" sz="1500" dirty="0"/>
              <a:t> </a:t>
            </a:r>
            <a:r>
              <a:rPr lang="de-AT" sz="1500" dirty="0" err="1"/>
              <a:t>projects</a:t>
            </a:r>
            <a:r>
              <a:rPr lang="de-AT" sz="1500" dirty="0"/>
              <a:t> I </a:t>
            </a:r>
            <a:r>
              <a:rPr lang="de-AT" sz="1500" dirty="0" err="1"/>
              <a:t>never</a:t>
            </a:r>
            <a:r>
              <a:rPr lang="de-AT" sz="1500" dirty="0"/>
              <a:t> </a:t>
            </a:r>
            <a:r>
              <a:rPr lang="de-AT" sz="1500" dirty="0" err="1"/>
              <a:t>got</a:t>
            </a:r>
            <a:r>
              <a:rPr lang="de-AT" sz="1500" dirty="0"/>
              <a:t> </a:t>
            </a:r>
            <a:r>
              <a:rPr lang="de-AT" sz="1500" dirty="0" err="1"/>
              <a:t>to</a:t>
            </a:r>
            <a:r>
              <a:rPr lang="de-AT" sz="1500" dirty="0"/>
              <a:t> finish, </a:t>
            </a:r>
            <a:r>
              <a:rPr lang="de-AT" sz="1500" dirty="0" err="1"/>
              <a:t>and</a:t>
            </a:r>
            <a:r>
              <a:rPr lang="de-AT" sz="1500" dirty="0"/>
              <a:t> I </a:t>
            </a:r>
            <a:r>
              <a:rPr lang="de-AT" sz="1500" dirty="0" err="1"/>
              <a:t>got</a:t>
            </a:r>
            <a:r>
              <a:rPr lang="de-AT" sz="1500" dirty="0"/>
              <a:t> </a:t>
            </a:r>
            <a:r>
              <a:rPr lang="de-AT" sz="1500" dirty="0" err="1"/>
              <a:t>really</a:t>
            </a:r>
            <a:r>
              <a:rPr lang="de-AT" sz="1500" dirty="0"/>
              <a:t> </a:t>
            </a:r>
            <a:r>
              <a:rPr lang="de-AT" sz="1500" dirty="0" err="1"/>
              <a:t>excited</a:t>
            </a:r>
            <a:r>
              <a:rPr lang="de-AT" sz="1500" dirty="0"/>
              <a:t> </a:t>
            </a:r>
            <a:r>
              <a:rPr lang="de-AT" sz="1500" dirty="0" err="1"/>
              <a:t>by</a:t>
            </a:r>
            <a:r>
              <a:rPr lang="de-AT" sz="1500" dirty="0"/>
              <a:t> </a:t>
            </a:r>
            <a:r>
              <a:rPr lang="de-AT" sz="1500" dirty="0" err="1"/>
              <a:t>the</a:t>
            </a:r>
            <a:r>
              <a:rPr lang="de-AT" sz="1500" dirty="0"/>
              <a:t> </a:t>
            </a:r>
            <a:r>
              <a:rPr lang="de-AT" sz="1500" dirty="0" err="1"/>
              <a:t>idea</a:t>
            </a:r>
            <a:r>
              <a:rPr lang="de-AT" sz="1500" dirty="0"/>
              <a:t> </a:t>
            </a:r>
            <a:r>
              <a:rPr lang="de-AT" sz="1500" dirty="0" err="1"/>
              <a:t>and</a:t>
            </a:r>
            <a:r>
              <a:rPr lang="de-AT" sz="1500" dirty="0"/>
              <a:t> </a:t>
            </a:r>
            <a:r>
              <a:rPr lang="de-AT" sz="1500" dirty="0" err="1"/>
              <a:t>the</a:t>
            </a:r>
            <a:r>
              <a:rPr lang="de-AT" sz="1500" dirty="0"/>
              <a:t> </a:t>
            </a:r>
            <a:r>
              <a:rPr lang="de-AT" sz="1500" dirty="0" err="1"/>
              <a:t>ContentMine</a:t>
            </a:r>
            <a:r>
              <a:rPr lang="de-AT" sz="1500" dirty="0"/>
              <a:t> </a:t>
            </a:r>
            <a:r>
              <a:rPr lang="de-AT" sz="1500" dirty="0" err="1"/>
              <a:t>at</a:t>
            </a:r>
            <a:r>
              <a:rPr lang="de-AT" sz="1500" dirty="0"/>
              <a:t> large.“</a:t>
            </a: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7200" y="2654199"/>
            <a:ext cx="4030560" cy="403098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41" y="3982019"/>
            <a:ext cx="4194720" cy="287598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Screen Shot 2016-12-12 at 15.19.5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0177" y="0"/>
            <a:ext cx="2240616" cy="2047875"/>
          </a:xfrm>
          <a:prstGeom prst="rect">
            <a:avLst/>
          </a:prstGeom>
        </p:spPr>
      </p:pic>
    </p:spTree>
    <p:extLst>
      <p:ext uri="{BB962C8B-B14F-4D97-AF65-F5344CB8AC3E}">
        <p14:creationId xmlns:p14="http://schemas.microsoft.com/office/powerpoint/2010/main" val="18384796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105" y="74112"/>
            <a:ext cx="8716211" cy="1143000"/>
          </a:xfrm>
        </p:spPr>
        <p:txBody>
          <a:bodyPr>
            <a:noAutofit/>
          </a:bodyPr>
          <a:lstStyle/>
          <a:p>
            <a:r>
              <a:rPr lang="en-US" sz="3600" b="1" dirty="0"/>
              <a:t>Julia </a:t>
            </a:r>
            <a:r>
              <a:rPr lang="en-US" sz="3600" b="1" dirty="0" err="1"/>
              <a:t>Reda</a:t>
            </a:r>
            <a:r>
              <a:rPr lang="en-US" sz="3600" dirty="0"/>
              <a:t>, Pirate MEP, running </a:t>
            </a:r>
            <a:r>
              <a:rPr lang="en-US" sz="3600" dirty="0" err="1"/>
              <a:t>ContentMine</a:t>
            </a:r>
            <a:r>
              <a:rPr lang="en-US" sz="3600" dirty="0"/>
              <a:t> software to liberate science 2016-04-16</a:t>
            </a:r>
          </a:p>
        </p:txBody>
      </p:sp>
      <p:pic>
        <p:nvPicPr>
          <p:cNvPr id="5" name="Picture 4" descr="Screen Shot 2016-04-28 at 23.2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2628"/>
            <a:ext cx="9144000" cy="5495372"/>
          </a:xfrm>
          <a:prstGeom prst="rect">
            <a:avLst/>
          </a:prstGeom>
        </p:spPr>
      </p:pic>
    </p:spTree>
    <p:extLst>
      <p:ext uri="{BB962C8B-B14F-4D97-AF65-F5344CB8AC3E}">
        <p14:creationId xmlns:p14="http://schemas.microsoft.com/office/powerpoint/2010/main" val="1357798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2-12 at 09.48.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727200"/>
            <a:ext cx="4927600" cy="5130800"/>
          </a:xfrm>
          <a:prstGeom prst="rect">
            <a:avLst/>
          </a:prstGeom>
        </p:spPr>
      </p:pic>
      <p:sp>
        <p:nvSpPr>
          <p:cNvPr id="3" name="Content Placeholder 2"/>
          <p:cNvSpPr>
            <a:spLocks noGrp="1"/>
          </p:cNvSpPr>
          <p:nvPr>
            <p:ph idx="1"/>
          </p:nvPr>
        </p:nvSpPr>
        <p:spPr>
          <a:xfrm>
            <a:off x="3425825" y="0"/>
            <a:ext cx="8229600" cy="4525963"/>
          </a:xfrm>
        </p:spPr>
        <p:txBody>
          <a:bodyPr>
            <a:normAutofit/>
          </a:bodyPr>
          <a:lstStyle/>
          <a:p>
            <a:r>
              <a:rPr lang="en-US" sz="3600" b="1" dirty="0"/>
              <a:t>Chris </a:t>
            </a:r>
            <a:r>
              <a:rPr lang="en-US" sz="3600" b="1" dirty="0" err="1"/>
              <a:t>Hartgerink</a:t>
            </a:r>
            <a:r>
              <a:rPr lang="en-US" b="1" dirty="0"/>
              <a:t> </a:t>
            </a:r>
            <a:endParaRPr lang="en-US" dirty="0"/>
          </a:p>
          <a:p>
            <a:pPr marL="0" indent="0">
              <a:buNone/>
            </a:pPr>
            <a:r>
              <a:rPr lang="en-US" dirty="0"/>
              <a:t>        Tilburg University (NL) </a:t>
            </a:r>
          </a:p>
          <a:p>
            <a:r>
              <a:rPr lang="en-US" b="1" dirty="0"/>
              <a:t>Reproducible Science</a:t>
            </a:r>
          </a:p>
          <a:p>
            <a:r>
              <a:rPr lang="en-US" sz="2400" dirty="0"/>
              <a:t>Extracting statistical information</a:t>
            </a:r>
          </a:p>
          <a:p>
            <a:r>
              <a:rPr lang="en-US" sz="2400" dirty="0"/>
              <a:t>Helping authors check </a:t>
            </a:r>
          </a:p>
          <a:p>
            <a:pPr marL="0" indent="0">
              <a:buNone/>
            </a:pPr>
            <a:r>
              <a:rPr lang="en-US" sz="2400" dirty="0"/>
              <a:t>    reported results</a:t>
            </a:r>
          </a:p>
          <a:p>
            <a:r>
              <a:rPr lang="en-US" sz="2400" dirty="0"/>
              <a:t>Detecting problematic study </a:t>
            </a:r>
          </a:p>
          <a:p>
            <a:pPr marL="0" indent="0">
              <a:buNone/>
            </a:pPr>
            <a:r>
              <a:rPr lang="en-US" sz="2400" dirty="0"/>
              <a:t>    results (e.g., clinical trials)</a:t>
            </a:r>
          </a:p>
          <a:p>
            <a:endParaRPr lang="en-US" dirty="0"/>
          </a:p>
        </p:txBody>
      </p:sp>
    </p:spTree>
    <p:extLst>
      <p:ext uri="{BB962C8B-B14F-4D97-AF65-F5344CB8AC3E}">
        <p14:creationId xmlns:p14="http://schemas.microsoft.com/office/powerpoint/2010/main" val="1183032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1500" y="533400"/>
            <a:ext cx="8001000" cy="5791200"/>
          </a:xfrm>
          <a:prstGeom prst="rect">
            <a:avLst/>
          </a:prstGeom>
        </p:spPr>
      </p:pic>
      <p:sp>
        <p:nvSpPr>
          <p:cNvPr id="5" name="TextBox 4"/>
          <p:cNvSpPr txBox="1"/>
          <p:nvPr/>
        </p:nvSpPr>
        <p:spPr>
          <a:xfrm>
            <a:off x="3111500" y="517525"/>
            <a:ext cx="443225" cy="369332"/>
          </a:xfrm>
          <a:prstGeom prst="rect">
            <a:avLst/>
          </a:prstGeom>
          <a:noFill/>
        </p:spPr>
        <p:txBody>
          <a:bodyPr wrap="none" rtlCol="0">
            <a:spAutoFit/>
          </a:bodyPr>
          <a:lstStyle/>
          <a:p>
            <a:r>
              <a:rPr lang="en-US" dirty="0"/>
              <a:t>[1]</a:t>
            </a:r>
          </a:p>
        </p:txBody>
      </p:sp>
      <p:sp>
        <p:nvSpPr>
          <p:cNvPr id="7" name="TextBox 6"/>
          <p:cNvSpPr txBox="1"/>
          <p:nvPr/>
        </p:nvSpPr>
        <p:spPr>
          <a:xfrm>
            <a:off x="1009650" y="6327775"/>
            <a:ext cx="3659976" cy="369332"/>
          </a:xfrm>
          <a:prstGeom prst="rect">
            <a:avLst/>
          </a:prstGeom>
          <a:noFill/>
        </p:spPr>
        <p:txBody>
          <a:bodyPr wrap="none" rtlCol="0">
            <a:spAutoFit/>
          </a:bodyPr>
          <a:lstStyle/>
          <a:p>
            <a:r>
              <a:rPr lang="en-US" dirty="0"/>
              <a:t>[1] STATCHECK from Chris </a:t>
            </a:r>
            <a:r>
              <a:rPr lang="en-US" dirty="0" err="1"/>
              <a:t>Hartgerink</a:t>
            </a:r>
            <a:endParaRPr lang="en-US" dirty="0"/>
          </a:p>
        </p:txBody>
      </p:sp>
    </p:spTree>
    <p:extLst>
      <p:ext uri="{BB962C8B-B14F-4D97-AF65-F5344CB8AC3E}">
        <p14:creationId xmlns:p14="http://schemas.microsoft.com/office/powerpoint/2010/main" val="2493690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And now the main problem…</a:t>
            </a:r>
          </a:p>
        </p:txBody>
      </p:sp>
    </p:spTree>
    <p:extLst>
      <p:ext uri="{BB962C8B-B14F-4D97-AF65-F5344CB8AC3E}">
        <p14:creationId xmlns:p14="http://schemas.microsoft.com/office/powerpoint/2010/main" val="3630426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0107" y="4152027"/>
            <a:ext cx="7045162" cy="1752600"/>
          </a:xfrm>
        </p:spPr>
        <p:txBody>
          <a:bodyPr>
            <a:noAutofit/>
          </a:bodyPr>
          <a:lstStyle/>
          <a:p>
            <a:r>
              <a:rPr lang="en-US" sz="2400" dirty="0"/>
              <a:t>@</a:t>
            </a:r>
            <a:r>
              <a:rPr lang="en-US" sz="2400" dirty="0" err="1"/>
              <a:t>Senficon</a:t>
            </a:r>
            <a:r>
              <a:rPr lang="en-US" sz="2400" dirty="0"/>
              <a:t> (Julia </a:t>
            </a:r>
            <a:r>
              <a:rPr lang="en-US" sz="2400" dirty="0" err="1"/>
              <a:t>Reda</a:t>
            </a:r>
            <a:r>
              <a:rPr lang="en-US" sz="2400" dirty="0"/>
              <a:t>) :Text &amp; Data mining in times of </a:t>
            </a:r>
            <a:r>
              <a:rPr lang="en-US" sz="2400" dirty="0">
                <a:hlinkClick r:id="rId2"/>
              </a:rPr>
              <a:t>#</a:t>
            </a:r>
            <a:r>
              <a:rPr lang="en-US" sz="2400" b="1" dirty="0">
                <a:hlinkClick r:id="rId2"/>
              </a:rPr>
              <a:t>copyright</a:t>
            </a:r>
            <a:r>
              <a:rPr lang="en-US" sz="2400" dirty="0"/>
              <a:t> </a:t>
            </a:r>
            <a:r>
              <a:rPr lang="en-US" sz="2400" dirty="0" err="1"/>
              <a:t>maximalism</a:t>
            </a:r>
            <a:r>
              <a:rPr lang="en-US" sz="2400" dirty="0"/>
              <a:t>: </a:t>
            </a:r>
          </a:p>
          <a:p>
            <a:r>
              <a:rPr lang="en-US" sz="2400" dirty="0"/>
              <a:t>"Elsevier stopped me doing my research" </a:t>
            </a:r>
            <a:r>
              <a:rPr lang="en-US" sz="2400" dirty="0">
                <a:hlinkClick r:id="rId3" tooltip="http://onsnetwork.org/chartgerink/2015/11/16/elsevier-stopped-me-doing-my-research/"/>
              </a:rPr>
              <a:t>http://onsnetwork.org/chartgerink/2015/11/16/elsevier-stopped-me-doing-my-research/ …</a:t>
            </a:r>
            <a:r>
              <a:rPr lang="en-US" sz="2400" dirty="0"/>
              <a:t> </a:t>
            </a:r>
            <a:r>
              <a:rPr lang="en-US" sz="2400" dirty="0">
                <a:hlinkClick r:id="rId4"/>
              </a:rPr>
              <a:t>#</a:t>
            </a:r>
            <a:r>
              <a:rPr lang="en-US" sz="2400" b="1" dirty="0">
                <a:hlinkClick r:id="rId4"/>
              </a:rPr>
              <a:t>opencon</a:t>
            </a:r>
            <a:r>
              <a:rPr lang="en-US" sz="2400" dirty="0"/>
              <a:t> </a:t>
            </a:r>
            <a:r>
              <a:rPr lang="en-US" sz="2400" dirty="0">
                <a:hlinkClick r:id="rId5"/>
              </a:rPr>
              <a:t>#</a:t>
            </a:r>
            <a:r>
              <a:rPr lang="en-US" sz="2400" b="1" dirty="0">
                <a:hlinkClick r:id="rId5"/>
              </a:rPr>
              <a:t>TDM</a:t>
            </a:r>
            <a:endParaRPr lang="en-US" sz="2400" dirty="0"/>
          </a:p>
          <a:p>
            <a:endParaRPr lang="en-US" sz="2400" dirty="0"/>
          </a:p>
        </p:txBody>
      </p:sp>
      <p:sp>
        <p:nvSpPr>
          <p:cNvPr id="4" name="TextBox 3"/>
          <p:cNvSpPr txBox="1"/>
          <p:nvPr/>
        </p:nvSpPr>
        <p:spPr>
          <a:xfrm>
            <a:off x="509231" y="1432519"/>
            <a:ext cx="8355222" cy="1323439"/>
          </a:xfrm>
          <a:prstGeom prst="rect">
            <a:avLst/>
          </a:prstGeom>
          <a:noFill/>
        </p:spPr>
        <p:txBody>
          <a:bodyPr wrap="none" rtlCol="0">
            <a:spAutoFit/>
          </a:bodyPr>
          <a:lstStyle/>
          <a:p>
            <a:pPr algn="ctr"/>
            <a:r>
              <a:rPr lang="en-US" sz="4000" dirty="0"/>
              <a:t>Elsevier stopped me doing my research</a:t>
            </a:r>
          </a:p>
          <a:p>
            <a:pPr algn="ctr"/>
            <a:r>
              <a:rPr lang="en-US" sz="4000" i="1" dirty="0"/>
              <a:t>Chris </a:t>
            </a:r>
            <a:r>
              <a:rPr lang="en-US" sz="4000" i="1" dirty="0" err="1"/>
              <a:t>Hartgerink</a:t>
            </a:r>
            <a:endParaRPr lang="en-US" sz="4000" i="1" dirty="0"/>
          </a:p>
        </p:txBody>
      </p:sp>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12926" y="2236135"/>
            <a:ext cx="1635122" cy="1760670"/>
          </a:xfrm>
          <a:prstGeom prst="rect">
            <a:avLst/>
          </a:prstGeom>
        </p:spPr>
      </p:pic>
    </p:spTree>
    <p:extLst>
      <p:ext uri="{BB962C8B-B14F-4D97-AF65-F5344CB8AC3E}">
        <p14:creationId xmlns:p14="http://schemas.microsoft.com/office/powerpoint/2010/main" val="1312340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1921"/>
            <a:ext cx="8229600" cy="5326103"/>
          </a:xfrm>
        </p:spPr>
        <p:txBody>
          <a:bodyPr>
            <a:normAutofit fontScale="47500" lnSpcReduction="20000"/>
          </a:bodyPr>
          <a:lstStyle/>
          <a:p>
            <a:pPr marL="0" indent="0">
              <a:buNone/>
            </a:pPr>
            <a:r>
              <a:rPr lang="en-US" b="1" dirty="0"/>
              <a:t>I am a statistician interested in detecting potentially problematic research such as data fabrication, </a:t>
            </a:r>
            <a:r>
              <a:rPr lang="en-US" dirty="0"/>
              <a:t>which results in unreliable findings and can harm policy-making, confound funding decisions, and hampers research progress.</a:t>
            </a:r>
          </a:p>
          <a:p>
            <a:pPr marL="0" indent="0">
              <a:buNone/>
            </a:pPr>
            <a:r>
              <a:rPr lang="en-US" dirty="0">
                <a:solidFill>
                  <a:schemeClr val="bg1">
                    <a:lumMod val="75000"/>
                  </a:schemeClr>
                </a:solidFill>
              </a:rPr>
              <a:t>To this end, I am content mining results reported in the psychology literature. Content mining the literature is a valuable avenue of investigating research questions with innovative methods. For example, our research group has written an automated program to mine research papers for errors in the reported results and found that 1/8 papers (of 30,000) contains at least one result that could directly influence the substantive conclusion [1].</a:t>
            </a:r>
          </a:p>
          <a:p>
            <a:pPr marL="0" indent="0">
              <a:buNone/>
            </a:pPr>
            <a:r>
              <a:rPr lang="en-US" dirty="0">
                <a:solidFill>
                  <a:schemeClr val="bg1">
                    <a:lumMod val="75000"/>
                  </a:schemeClr>
                </a:solidFill>
              </a:rPr>
              <a:t>In new research, I am trying to extract test results, figures, tables, and other information reported in papers throughout the majority of the psychology literature. As such, I need the research papers published in psychology that I can mine for these data. To this end, I started ‘bulk’ downloading research papers from, for instance, </a:t>
            </a:r>
            <a:r>
              <a:rPr lang="en-US" dirty="0" err="1">
                <a:solidFill>
                  <a:schemeClr val="bg1">
                    <a:lumMod val="75000"/>
                  </a:schemeClr>
                </a:solidFill>
              </a:rPr>
              <a:t>Sciencedirect</a:t>
            </a:r>
            <a:r>
              <a:rPr lang="en-US" dirty="0">
                <a:solidFill>
                  <a:schemeClr val="bg1">
                    <a:lumMod val="75000"/>
                  </a:schemeClr>
                </a:solidFill>
              </a:rPr>
              <a:t>. I was doing this for scholarly purposes and took into account potential server load by limiting the amount of papers I downloaded per minute to 9. I had no intention to redistribute the downloaded materials, had legal access to them because my university pays a subscription, and I only wanted to extract facts from these papers.</a:t>
            </a:r>
          </a:p>
          <a:p>
            <a:pPr marL="0" indent="0">
              <a:buNone/>
            </a:pPr>
            <a:r>
              <a:rPr lang="en-US" dirty="0">
                <a:solidFill>
                  <a:schemeClr val="bg1">
                    <a:lumMod val="75000"/>
                  </a:schemeClr>
                </a:solidFill>
              </a:rPr>
              <a:t>Full disclosure, I downloaded approximately 30GB of data from </a:t>
            </a:r>
            <a:r>
              <a:rPr lang="en-US" dirty="0" err="1">
                <a:solidFill>
                  <a:schemeClr val="bg1">
                    <a:lumMod val="75000"/>
                  </a:schemeClr>
                </a:solidFill>
              </a:rPr>
              <a:t>Sciencedirect</a:t>
            </a:r>
            <a:r>
              <a:rPr lang="en-US" dirty="0">
                <a:solidFill>
                  <a:schemeClr val="bg1">
                    <a:lumMod val="75000"/>
                  </a:schemeClr>
                </a:solidFill>
              </a:rPr>
              <a:t> in approximately 10 days. This boils down to a server load of 0.0021GB/[min], 0.125GB/h, 3GB/day.</a:t>
            </a:r>
          </a:p>
          <a:p>
            <a:pPr marL="0" indent="0">
              <a:buNone/>
            </a:pPr>
            <a:r>
              <a:rPr lang="en-US" dirty="0"/>
              <a:t>Approximately two weeks after I started </a:t>
            </a:r>
            <a:r>
              <a:rPr lang="en-US" b="1" dirty="0"/>
              <a:t>downloading psychology research papers</a:t>
            </a:r>
            <a:r>
              <a:rPr lang="en-US" dirty="0"/>
              <a:t>, </a:t>
            </a:r>
            <a:r>
              <a:rPr lang="en-US" b="1" dirty="0"/>
              <a:t>Elsevier notified my university that this was a violation </a:t>
            </a:r>
            <a:r>
              <a:rPr lang="en-US" dirty="0"/>
              <a:t>of the access contract, that this could be </a:t>
            </a:r>
            <a:r>
              <a:rPr lang="en-US" b="1" dirty="0"/>
              <a:t>considered stealing of content, and that they wanted it to stop. My librarian explicitly instructed me to stop downloading </a:t>
            </a:r>
            <a:r>
              <a:rPr lang="en-US" dirty="0"/>
              <a:t>(which I did immediately), otherwise Elsevier would cut all access to </a:t>
            </a:r>
            <a:r>
              <a:rPr lang="en-US" dirty="0" err="1"/>
              <a:t>Sciencedirect</a:t>
            </a:r>
            <a:r>
              <a:rPr lang="en-US" dirty="0"/>
              <a:t> for my university.</a:t>
            </a:r>
          </a:p>
          <a:p>
            <a:pPr marL="0" indent="0">
              <a:buNone/>
            </a:pPr>
            <a:r>
              <a:rPr lang="en-US" dirty="0">
                <a:solidFill>
                  <a:schemeClr val="bg1">
                    <a:lumMod val="75000"/>
                  </a:schemeClr>
                </a:solidFill>
              </a:rPr>
              <a:t>I am now not able to mine a substantial part of the literature, and because of this Elsevier is directly hampering me in my research.</a:t>
            </a:r>
          </a:p>
          <a:p>
            <a:pPr marL="0" indent="0">
              <a:buNone/>
            </a:pPr>
            <a:r>
              <a:rPr lang="en-US" i="1" dirty="0">
                <a:solidFill>
                  <a:schemeClr val="bg1">
                    <a:lumMod val="75000"/>
                  </a:schemeClr>
                </a:solidFill>
              </a:rPr>
              <a:t>[1] </a:t>
            </a:r>
            <a:r>
              <a:rPr lang="en-US" i="1" dirty="0" err="1">
                <a:solidFill>
                  <a:schemeClr val="bg1">
                    <a:lumMod val="75000"/>
                  </a:schemeClr>
                </a:solidFill>
              </a:rPr>
              <a:t>Nuijten</a:t>
            </a:r>
            <a:r>
              <a:rPr lang="en-US" i="1" dirty="0">
                <a:solidFill>
                  <a:schemeClr val="bg1">
                    <a:lumMod val="75000"/>
                  </a:schemeClr>
                </a:solidFill>
              </a:rPr>
              <a:t>, M. B., </a:t>
            </a:r>
            <a:r>
              <a:rPr lang="en-US" i="1" dirty="0" err="1">
                <a:solidFill>
                  <a:schemeClr val="bg1">
                    <a:lumMod val="75000"/>
                  </a:schemeClr>
                </a:solidFill>
              </a:rPr>
              <a:t>Hartgerink</a:t>
            </a:r>
            <a:r>
              <a:rPr lang="en-US" i="1" dirty="0">
                <a:solidFill>
                  <a:schemeClr val="bg1">
                    <a:lumMod val="75000"/>
                  </a:schemeClr>
                </a:solidFill>
              </a:rPr>
              <a:t>, C. H. J., van </a:t>
            </a:r>
            <a:r>
              <a:rPr lang="en-US" i="1" dirty="0" err="1">
                <a:solidFill>
                  <a:schemeClr val="bg1">
                    <a:lumMod val="75000"/>
                  </a:schemeClr>
                </a:solidFill>
              </a:rPr>
              <a:t>Assen</a:t>
            </a:r>
            <a:r>
              <a:rPr lang="en-US" i="1" dirty="0">
                <a:solidFill>
                  <a:schemeClr val="bg1">
                    <a:lumMod val="75000"/>
                  </a:schemeClr>
                </a:solidFill>
              </a:rPr>
              <a:t>, M. A. L. M., </a:t>
            </a:r>
            <a:r>
              <a:rPr lang="en-US" i="1" dirty="0" err="1">
                <a:solidFill>
                  <a:schemeClr val="bg1">
                    <a:lumMod val="75000"/>
                  </a:schemeClr>
                </a:solidFill>
              </a:rPr>
              <a:t>Epskamp</a:t>
            </a:r>
            <a:r>
              <a:rPr lang="en-US" i="1" dirty="0">
                <a:solidFill>
                  <a:schemeClr val="bg1">
                    <a:lumMod val="75000"/>
                  </a:schemeClr>
                </a:solidFill>
              </a:rPr>
              <a:t>, S., &amp; </a:t>
            </a:r>
            <a:r>
              <a:rPr lang="en-US" i="1" dirty="0" err="1">
                <a:solidFill>
                  <a:schemeClr val="bg1">
                    <a:lumMod val="75000"/>
                  </a:schemeClr>
                </a:solidFill>
              </a:rPr>
              <a:t>Wicherts</a:t>
            </a:r>
            <a:r>
              <a:rPr lang="en-US" i="1" dirty="0">
                <a:solidFill>
                  <a:schemeClr val="bg1">
                    <a:lumMod val="75000"/>
                  </a:schemeClr>
                </a:solidFill>
              </a:rPr>
              <a:t>, J. M. (2015). The prevalence of statistical reporting errors in psychology (1985–2013). Behavior Research Methods, 1–22. </a:t>
            </a:r>
            <a:r>
              <a:rPr lang="en-US" i="1" dirty="0" err="1">
                <a:solidFill>
                  <a:schemeClr val="bg1">
                    <a:lumMod val="75000"/>
                  </a:schemeClr>
                </a:solidFill>
              </a:rPr>
              <a:t>doi</a:t>
            </a:r>
            <a:r>
              <a:rPr lang="en-US" i="1" dirty="0">
                <a:solidFill>
                  <a:schemeClr val="bg1">
                    <a:lumMod val="75000"/>
                  </a:schemeClr>
                </a:solidFill>
              </a:rPr>
              <a:t>: </a:t>
            </a:r>
            <a:r>
              <a:rPr lang="en-US" i="1" u="sng" dirty="0">
                <a:solidFill>
                  <a:schemeClr val="bg1">
                    <a:lumMod val="75000"/>
                  </a:schemeClr>
                </a:solidFill>
              </a:rPr>
              <a:t>10.3758/s13428-015-0664-2</a:t>
            </a:r>
          </a:p>
          <a:p>
            <a:pPr marL="0" indent="0">
              <a:buNone/>
            </a:pPr>
            <a:endParaRPr lang="en-US" dirty="0"/>
          </a:p>
        </p:txBody>
      </p:sp>
      <p:sp>
        <p:nvSpPr>
          <p:cNvPr id="4" name="TextBox 3"/>
          <p:cNvSpPr txBox="1"/>
          <p:nvPr/>
        </p:nvSpPr>
        <p:spPr>
          <a:xfrm>
            <a:off x="2672691" y="345128"/>
            <a:ext cx="3628818" cy="461665"/>
          </a:xfrm>
          <a:prstGeom prst="rect">
            <a:avLst/>
          </a:prstGeom>
          <a:noFill/>
        </p:spPr>
        <p:txBody>
          <a:bodyPr wrap="none" rtlCol="0">
            <a:spAutoFit/>
          </a:bodyPr>
          <a:lstStyle/>
          <a:p>
            <a:r>
              <a:rPr lang="en-US" sz="2400" dirty="0"/>
              <a:t>Chris </a:t>
            </a:r>
            <a:r>
              <a:rPr lang="en-US" sz="2400" dirty="0" err="1"/>
              <a:t>Hartgerink’s</a:t>
            </a:r>
            <a:r>
              <a:rPr lang="en-US" sz="2400" dirty="0"/>
              <a:t> blog post</a:t>
            </a:r>
          </a:p>
        </p:txBody>
      </p:sp>
      <p:pic>
        <p:nvPicPr>
          <p:cNvPr id="5" name="Picture 4" descr="Screen Shot 2016-12-12 at 09.48.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751" y="1610609"/>
            <a:ext cx="2783124" cy="2897892"/>
          </a:xfrm>
          <a:prstGeom prst="rect">
            <a:avLst/>
          </a:prstGeom>
        </p:spPr>
      </p:pic>
    </p:spTree>
    <p:extLst>
      <p:ext uri="{BB962C8B-B14F-4D97-AF65-F5344CB8AC3E}">
        <p14:creationId xmlns:p14="http://schemas.microsoft.com/office/powerpoint/2010/main" val="93822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2936875" cy="4153580"/>
          </a:xfrm>
          <a:prstGeom prst="rect">
            <a:avLst/>
          </a:prstGeom>
        </p:spPr>
      </p:pic>
      <p:pic>
        <p:nvPicPr>
          <p:cNvPr id="5" name="Picture 4"/>
          <p:cNvPicPr>
            <a:picLocks noChangeAspect="1"/>
          </p:cNvPicPr>
          <p:nvPr/>
        </p:nvPicPr>
        <p:blipFill>
          <a:blip r:embed="rId3"/>
          <a:stretch>
            <a:fillRect/>
          </a:stretch>
        </p:blipFill>
        <p:spPr>
          <a:xfrm>
            <a:off x="3556000" y="2667000"/>
            <a:ext cx="5588000" cy="4191000"/>
          </a:xfrm>
          <a:prstGeom prst="rect">
            <a:avLst/>
          </a:prstGeom>
        </p:spPr>
      </p:pic>
      <p:sp>
        <p:nvSpPr>
          <p:cNvPr id="6" name="TextBox 5"/>
          <p:cNvSpPr txBox="1"/>
          <p:nvPr/>
        </p:nvSpPr>
        <p:spPr>
          <a:xfrm>
            <a:off x="0" y="4185334"/>
            <a:ext cx="2825750" cy="1200329"/>
          </a:xfrm>
          <a:prstGeom prst="rect">
            <a:avLst/>
          </a:prstGeom>
          <a:noFill/>
        </p:spPr>
        <p:txBody>
          <a:bodyPr wrap="square" rtlCol="0">
            <a:spAutoFit/>
          </a:bodyPr>
          <a:lstStyle/>
          <a:p>
            <a:r>
              <a:rPr lang="en-US" dirty="0"/>
              <a:t>Dorothy</a:t>
            </a:r>
          </a:p>
          <a:p>
            <a:r>
              <a:rPr lang="en-US" dirty="0"/>
              <a:t>Hodgkin</a:t>
            </a:r>
          </a:p>
          <a:p>
            <a:r>
              <a:rPr lang="en-US" dirty="0"/>
              <a:t>(Nobel Laureate, Oxford, Ghana and the whole world</a:t>
            </a:r>
          </a:p>
        </p:txBody>
      </p:sp>
      <p:sp>
        <p:nvSpPr>
          <p:cNvPr id="7" name="TextBox 6"/>
          <p:cNvSpPr txBox="1"/>
          <p:nvPr/>
        </p:nvSpPr>
        <p:spPr>
          <a:xfrm>
            <a:off x="3683000" y="6032500"/>
            <a:ext cx="5351194" cy="461665"/>
          </a:xfrm>
          <a:prstGeom prst="rect">
            <a:avLst/>
          </a:prstGeom>
          <a:solidFill>
            <a:schemeClr val="bg1"/>
          </a:solidFill>
        </p:spPr>
        <p:txBody>
          <a:bodyPr wrap="none" rtlCol="0">
            <a:spAutoFit/>
          </a:bodyPr>
          <a:lstStyle/>
          <a:p>
            <a:r>
              <a:rPr lang="en-US" sz="2400" dirty="0"/>
              <a:t>University of Ghana, </a:t>
            </a:r>
            <a:r>
              <a:rPr lang="en-US" sz="2400" dirty="0" err="1"/>
              <a:t>Legon</a:t>
            </a:r>
            <a:r>
              <a:rPr lang="en-US" sz="2400" dirty="0"/>
              <a:t>, Accra, Ghana</a:t>
            </a:r>
          </a:p>
        </p:txBody>
      </p:sp>
      <p:sp>
        <p:nvSpPr>
          <p:cNvPr id="8" name="TextBox 7"/>
          <p:cNvSpPr txBox="1"/>
          <p:nvPr/>
        </p:nvSpPr>
        <p:spPr>
          <a:xfrm>
            <a:off x="3365500" y="620583"/>
            <a:ext cx="5419573" cy="830997"/>
          </a:xfrm>
          <a:prstGeom prst="rect">
            <a:avLst/>
          </a:prstGeom>
          <a:noFill/>
        </p:spPr>
        <p:txBody>
          <a:bodyPr wrap="none" rtlCol="0">
            <a:spAutoFit/>
          </a:bodyPr>
          <a:lstStyle/>
          <a:p>
            <a:r>
              <a:rPr lang="en-US" sz="2400" dirty="0"/>
              <a:t>My gratitude to Dorothy Hodgkin, mentor</a:t>
            </a:r>
          </a:p>
          <a:p>
            <a:r>
              <a:rPr lang="en-US" sz="2400" dirty="0"/>
              <a:t> and Ghana/Ghanaians 1963-1965</a:t>
            </a:r>
          </a:p>
        </p:txBody>
      </p:sp>
      <p:sp>
        <p:nvSpPr>
          <p:cNvPr id="9" name="TextBox 8"/>
          <p:cNvSpPr txBox="1"/>
          <p:nvPr/>
        </p:nvSpPr>
        <p:spPr>
          <a:xfrm>
            <a:off x="0" y="6488668"/>
            <a:ext cx="2967479" cy="369332"/>
          </a:xfrm>
          <a:prstGeom prst="rect">
            <a:avLst/>
          </a:prstGeom>
          <a:noFill/>
        </p:spPr>
        <p:txBody>
          <a:bodyPr wrap="none" rtlCol="0">
            <a:spAutoFit/>
          </a:bodyPr>
          <a:lstStyle/>
          <a:p>
            <a:r>
              <a:rPr lang="en-US" dirty="0"/>
              <a:t>Images: Wikimedia Commons</a:t>
            </a:r>
          </a:p>
        </p:txBody>
      </p:sp>
    </p:spTree>
    <p:extLst>
      <p:ext uri="{BB962C8B-B14F-4D97-AF65-F5344CB8AC3E}">
        <p14:creationId xmlns:p14="http://schemas.microsoft.com/office/powerpoint/2010/main" val="1764373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293" y="6348587"/>
            <a:ext cx="8815234" cy="369332"/>
          </a:xfrm>
          <a:prstGeom prst="rect">
            <a:avLst/>
          </a:prstGeom>
          <a:noFill/>
        </p:spPr>
        <p:txBody>
          <a:bodyPr wrap="none" rtlCol="0">
            <a:spAutoFit/>
          </a:bodyPr>
          <a:lstStyle/>
          <a:p>
            <a:r>
              <a:rPr lang="en-US" dirty="0">
                <a:hlinkClick r:id="rId3"/>
              </a:rPr>
              <a:t>http://onsnetwork.org/chartgerink/2016/02/23/wiley-also-stopped-my-doing-my-research/</a:t>
            </a:r>
            <a:r>
              <a:rPr lang="en-US" dirty="0"/>
              <a:t> </a:t>
            </a:r>
          </a:p>
        </p:txBody>
      </p:sp>
      <p:sp>
        <p:nvSpPr>
          <p:cNvPr id="6" name="TextBox 5"/>
          <p:cNvSpPr txBox="1"/>
          <p:nvPr/>
        </p:nvSpPr>
        <p:spPr>
          <a:xfrm>
            <a:off x="125849" y="-241868"/>
            <a:ext cx="8963678" cy="6401751"/>
          </a:xfrm>
          <a:prstGeom prst="rect">
            <a:avLst/>
          </a:prstGeom>
          <a:noFill/>
        </p:spPr>
        <p:txBody>
          <a:bodyPr wrap="square" rtlCol="0">
            <a:spAutoFit/>
          </a:bodyPr>
          <a:lstStyle/>
          <a:p>
            <a:endParaRPr lang="en-US" sz="1400" dirty="0"/>
          </a:p>
          <a:p>
            <a:r>
              <a:rPr lang="en-US" sz="2400" b="1" dirty="0"/>
              <a:t>Wiley also stopped me (Chris </a:t>
            </a:r>
            <a:r>
              <a:rPr lang="en-US" sz="2400" b="1" dirty="0" err="1"/>
              <a:t>Hartgerink</a:t>
            </a:r>
            <a:r>
              <a:rPr lang="en-US" sz="2400" b="1" dirty="0"/>
              <a:t>) doing my research</a:t>
            </a:r>
          </a:p>
          <a:p>
            <a:endParaRPr lang="en-US" sz="1400" dirty="0"/>
          </a:p>
          <a:p>
            <a:r>
              <a:rPr lang="en-US" sz="1400" dirty="0">
                <a:solidFill>
                  <a:schemeClr val="bg1">
                    <a:lumMod val="75000"/>
                  </a:schemeClr>
                </a:solidFill>
              </a:rPr>
              <a:t>In November, I wrote about how Elsevier wanted me to stop downloading scientific articles for my research. Today, Wiley also ordered me to stop downloading.</a:t>
            </a:r>
            <a:endParaRPr lang="en-US" sz="1400" dirty="0"/>
          </a:p>
          <a:p>
            <a:r>
              <a:rPr lang="en-US" sz="1400" dirty="0">
                <a:solidFill>
                  <a:srgbClr val="BFBFBF"/>
                </a:solidFill>
              </a:rPr>
              <a:t>As a quick recapitulation</a:t>
            </a:r>
            <a:r>
              <a:rPr lang="en-US" sz="2400" b="1" dirty="0"/>
              <a:t>: </a:t>
            </a:r>
            <a:r>
              <a:rPr lang="en-US" sz="2400" b="1" dirty="0">
                <a:solidFill>
                  <a:srgbClr val="000000"/>
                </a:solidFill>
              </a:rPr>
              <a:t>I am a statistician doing research into detecting potentially problematic research such as data fabrication and estimating how often it occurs</a:t>
            </a:r>
            <a:r>
              <a:rPr lang="en-US" sz="1400" dirty="0">
                <a:solidFill>
                  <a:schemeClr val="bg1">
                    <a:lumMod val="75000"/>
                  </a:schemeClr>
                </a:solidFill>
              </a:rPr>
              <a:t>. </a:t>
            </a:r>
            <a:r>
              <a:rPr lang="en-US" sz="1200" dirty="0">
                <a:solidFill>
                  <a:schemeClr val="bg1">
                    <a:lumMod val="75000"/>
                  </a:schemeClr>
                </a:solidFill>
              </a:rPr>
              <a:t>For this, I need to download many scientific articles, because my research applies content mining methods that extract facts from them (e.g., test statistics). These facts serve as my data to answer my research questions. If I cannot download these research articles, I cannot collect the data I need to do my research.</a:t>
            </a:r>
          </a:p>
          <a:p>
            <a:r>
              <a:rPr lang="en-US" sz="1200" dirty="0">
                <a:solidFill>
                  <a:schemeClr val="bg1">
                    <a:lumMod val="75000"/>
                  </a:schemeClr>
                </a:solidFill>
              </a:rPr>
              <a:t>I was downloading psychology research articles from the Wiley library, with a maximum of 5 per minute. I did this using the tool quickscrape, developed by the </a:t>
            </a:r>
            <a:r>
              <a:rPr lang="en-US" sz="1200" dirty="0" err="1">
                <a:solidFill>
                  <a:schemeClr val="bg1">
                    <a:lumMod val="75000"/>
                  </a:schemeClr>
                </a:solidFill>
              </a:rPr>
              <a:t>ContentMine</a:t>
            </a:r>
            <a:r>
              <a:rPr lang="en-US" sz="1200" dirty="0">
                <a:solidFill>
                  <a:schemeClr val="bg1">
                    <a:lumMod val="75000"/>
                  </a:schemeClr>
                </a:solidFill>
              </a:rPr>
              <a:t> organization. With this, I have downloaded approximately 18,680 research articles from the Wiley library, which I was downloading solely for research purposes.</a:t>
            </a:r>
            <a:endParaRPr lang="en-US" sz="1400" dirty="0">
              <a:solidFill>
                <a:schemeClr val="bg1">
                  <a:lumMod val="75000"/>
                </a:schemeClr>
              </a:solidFill>
            </a:endParaRPr>
          </a:p>
          <a:p>
            <a:r>
              <a:rPr lang="en-US" sz="1400" dirty="0">
                <a:solidFill>
                  <a:schemeClr val="bg1">
                    <a:lumMod val="75000"/>
                  </a:schemeClr>
                </a:solidFill>
              </a:rPr>
              <a:t>Wiley noticed my downloading and notified my university library that they detected a compromised proxy, which they had immediately restricted. They called </a:t>
            </a:r>
            <a:r>
              <a:rPr lang="en-US" sz="1400" dirty="0">
                <a:solidFill>
                  <a:srgbClr val="000000"/>
                </a:solidFill>
              </a:rPr>
              <a:t>it “</a:t>
            </a:r>
            <a:r>
              <a:rPr lang="en-US" sz="2400" b="1" dirty="0">
                <a:solidFill>
                  <a:srgbClr val="000000"/>
                </a:solidFill>
              </a:rPr>
              <a:t>illegally </a:t>
            </a:r>
            <a:r>
              <a:rPr lang="en-US" sz="2400" b="1" dirty="0"/>
              <a:t>downloading copyrighted content </a:t>
            </a:r>
            <a:r>
              <a:rPr lang="en-US" sz="1400" dirty="0">
                <a:solidFill>
                  <a:schemeClr val="bg1">
                    <a:lumMod val="75000"/>
                  </a:schemeClr>
                </a:solidFill>
              </a:rPr>
              <a:t>licensed by your institution”. However, at no point was there any investigation into whether my user credentials were actually compromised (they were not). Whether I had legitimate reasons to download these articles was never discussed. The original email from Wiley is available here.</a:t>
            </a:r>
          </a:p>
          <a:p>
            <a:endParaRPr lang="en-US" sz="1400" dirty="0"/>
          </a:p>
          <a:p>
            <a:r>
              <a:rPr lang="en-US" sz="1400" dirty="0"/>
              <a:t>As a result of </a:t>
            </a:r>
            <a:r>
              <a:rPr lang="en-US" sz="2000" b="1" dirty="0"/>
              <a:t>Wiley denying me to download these research articles</a:t>
            </a:r>
            <a:r>
              <a:rPr lang="en-US" sz="1400" dirty="0"/>
              <a:t>, I cannot collect data from another one of the big publishers, alongside Elsevier</a:t>
            </a:r>
            <a:r>
              <a:rPr lang="en-US" sz="1400" dirty="0">
                <a:solidFill>
                  <a:schemeClr val="bg1">
                    <a:lumMod val="75000"/>
                  </a:schemeClr>
                </a:solidFill>
              </a:rPr>
              <a:t>. Wiley is more strict than Elsevier by immediately condemning the downloading as illegal, whereas Elsevier offers an (inadequate) API with additional terms of use (while legitimate access has already been obtained). I am really confused about what the publisher’s stance on content mining is, because </a:t>
            </a:r>
            <a:r>
              <a:rPr lang="en-US" b="1" dirty="0"/>
              <a:t>Sage and Springer seemingly allow it; I have downloaded 150,210 research articles from Springer and 12,971 from Sage and they never complained about it</a:t>
            </a:r>
            <a:r>
              <a:rPr lang="en-US" sz="1400" dirty="0"/>
              <a:t>.</a:t>
            </a:r>
          </a:p>
        </p:txBody>
      </p:sp>
    </p:spTree>
    <p:extLst>
      <p:ext uri="{BB962C8B-B14F-4D97-AF65-F5344CB8AC3E}">
        <p14:creationId xmlns:p14="http://schemas.microsoft.com/office/powerpoint/2010/main" val="4088847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325"/>
          </a:xfrm>
        </p:spPr>
        <p:txBody>
          <a:bodyPr>
            <a:normAutofit fontScale="90000"/>
          </a:bodyPr>
          <a:lstStyle/>
          <a:p>
            <a:r>
              <a:rPr lang="en-US" dirty="0"/>
              <a:t>Panton Principles for Open Data in science(2010)</a:t>
            </a:r>
          </a:p>
        </p:txBody>
      </p:sp>
      <p:sp>
        <p:nvSpPr>
          <p:cNvPr id="3" name="Content Placeholder 2"/>
          <p:cNvSpPr>
            <a:spLocks noGrp="1"/>
          </p:cNvSpPr>
          <p:nvPr>
            <p:ph idx="1"/>
          </p:nvPr>
        </p:nvSpPr>
        <p:spPr>
          <a:xfrm>
            <a:off x="457200" y="1487681"/>
            <a:ext cx="8405627" cy="4667621"/>
          </a:xfrm>
        </p:spPr>
        <p:txBody>
          <a:bodyPr>
            <a:normAutofit fontScale="92500" lnSpcReduction="20000"/>
          </a:bodyPr>
          <a:lstStyle/>
          <a:p>
            <a:endParaRPr lang="en-US" sz="2800" i="1" dirty="0"/>
          </a:p>
          <a:p>
            <a:r>
              <a:rPr lang="en-US" sz="2800" i="1" dirty="0"/>
              <a:t>PUBLISH YOUR DATA OPENLY</a:t>
            </a:r>
          </a:p>
          <a:p>
            <a:r>
              <a:rPr lang="en-US" sz="2800" i="1" dirty="0"/>
              <a:t>…make an explicit and robust statement of your  wishes.</a:t>
            </a:r>
          </a:p>
          <a:p>
            <a:r>
              <a:rPr lang="en-US" sz="2800" i="1" dirty="0"/>
              <a:t>Use a recognized waiver or license that is appropriate for data. </a:t>
            </a:r>
          </a:p>
          <a:p>
            <a:r>
              <a:rPr lang="en-US" sz="2800" i="1" dirty="0"/>
              <a:t>open as defined by the Open Knowledge/Data Definition (… NOT </a:t>
            </a:r>
            <a:r>
              <a:rPr lang="en-US" sz="2800" b="1" i="1" dirty="0"/>
              <a:t>non-commercial</a:t>
            </a:r>
            <a:r>
              <a:rPr lang="en-US" sz="2800" i="1" dirty="0"/>
              <a:t>)</a:t>
            </a:r>
          </a:p>
          <a:p>
            <a:r>
              <a:rPr lang="en-US" sz="2800" i="1" dirty="0"/>
              <a:t>Explicit dedication of data … into the public domain via PDDL or </a:t>
            </a:r>
            <a:r>
              <a:rPr lang="en-US" sz="2800" i="1" dirty="0" err="1"/>
              <a:t>CCZero</a:t>
            </a:r>
            <a:endParaRPr lang="en-US" sz="2800" i="1" dirty="0"/>
          </a:p>
          <a:p>
            <a:pPr marL="0" indent="0">
              <a:buNone/>
            </a:pPr>
            <a:endParaRPr lang="en-US" sz="2800" i="1" dirty="0"/>
          </a:p>
          <a:p>
            <a:pPr marL="0" indent="0">
              <a:buNone/>
            </a:pPr>
            <a:r>
              <a:rPr lang="en-US" sz="2800" dirty="0"/>
              <a:t>Peter Murray-Rust, Cameron </a:t>
            </a:r>
            <a:r>
              <a:rPr lang="en-US" sz="2800" dirty="0" err="1"/>
              <a:t>Neylon</a:t>
            </a:r>
            <a:r>
              <a:rPr lang="en-US" sz="2800" dirty="0"/>
              <a:t>, Rufus Pollock, John </a:t>
            </a:r>
            <a:r>
              <a:rPr lang="en-US" sz="2800" dirty="0" err="1"/>
              <a:t>Wilbanks</a:t>
            </a:r>
            <a:endParaRPr lang="en-US" sz="2800" dirty="0"/>
          </a:p>
        </p:txBody>
      </p:sp>
    </p:spTree>
    <p:extLst>
      <p:ext uri="{BB962C8B-B14F-4D97-AF65-F5344CB8AC3E}">
        <p14:creationId xmlns:p14="http://schemas.microsoft.com/office/powerpoint/2010/main" val="1413175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474"/>
            <a:ext cx="8229600" cy="794223"/>
          </a:xfrm>
        </p:spPr>
        <p:txBody>
          <a:bodyPr>
            <a:normAutofit/>
          </a:bodyPr>
          <a:lstStyle/>
          <a:p>
            <a:r>
              <a:rPr lang="en-US" dirty="0"/>
              <a:t>Panton Authors and Fellows</a:t>
            </a:r>
          </a:p>
        </p:txBody>
      </p:sp>
      <p:pic>
        <p:nvPicPr>
          <p:cNvPr id="4" name="Content Placeholder 3"/>
          <p:cNvPicPr>
            <a:picLocks noGrp="1" noChangeAspect="1"/>
          </p:cNvPicPr>
          <p:nvPr>
            <p:ph idx="1"/>
          </p:nvPr>
        </p:nvPicPr>
        <p:blipFill>
          <a:blip r:embed="rId2"/>
          <a:srcRect t="14195" b="14195"/>
          <a:stretch>
            <a:fillRect/>
          </a:stretch>
        </p:blipFill>
        <p:spPr>
          <a:xfrm>
            <a:off x="1425348" y="905389"/>
            <a:ext cx="6242128" cy="3432930"/>
          </a:xfrm>
          <a:prstGeom prst="rect">
            <a:avLst/>
          </a:prstGeom>
        </p:spPr>
      </p:pic>
      <p:pic>
        <p:nvPicPr>
          <p:cNvPr id="5" name="Picture 4"/>
          <p:cNvPicPr>
            <a:picLocks noChangeAspect="1"/>
          </p:cNvPicPr>
          <p:nvPr/>
        </p:nvPicPr>
        <p:blipFill>
          <a:blip r:embed="rId3"/>
          <a:stretch>
            <a:fillRect/>
          </a:stretch>
        </p:blipFill>
        <p:spPr>
          <a:xfrm>
            <a:off x="3595992" y="4652621"/>
            <a:ext cx="5548007" cy="1898459"/>
          </a:xfrm>
          <a:prstGeom prst="rect">
            <a:avLst/>
          </a:prstGeom>
        </p:spPr>
      </p:pic>
      <p:pic>
        <p:nvPicPr>
          <p:cNvPr id="6" name="Picture 5"/>
          <p:cNvPicPr>
            <a:picLocks noChangeAspect="1"/>
          </p:cNvPicPr>
          <p:nvPr/>
        </p:nvPicPr>
        <p:blipFill>
          <a:blip r:embed="rId4"/>
          <a:stretch>
            <a:fillRect/>
          </a:stretch>
        </p:blipFill>
        <p:spPr>
          <a:xfrm>
            <a:off x="326910" y="4478930"/>
            <a:ext cx="3269082" cy="2579510"/>
          </a:xfrm>
          <a:prstGeom prst="rect">
            <a:avLst/>
          </a:prstGeom>
        </p:spPr>
      </p:pic>
    </p:spTree>
    <p:extLst>
      <p:ext uri="{BB962C8B-B14F-4D97-AF65-F5344CB8AC3E}">
        <p14:creationId xmlns:p14="http://schemas.microsoft.com/office/powerpoint/2010/main" val="845276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6600"/>
                </a:solidFill>
              </a:rPr>
              <a:t>The Hague Declaration on Knowledge Discovery in the Digital Age (2015)</a:t>
            </a:r>
            <a:endParaRPr lang="en-US" dirty="0"/>
          </a:p>
        </p:txBody>
      </p:sp>
      <p:sp>
        <p:nvSpPr>
          <p:cNvPr id="3" name="Content Placeholder 2"/>
          <p:cNvSpPr>
            <a:spLocks noGrp="1"/>
          </p:cNvSpPr>
          <p:nvPr>
            <p:ph idx="1"/>
          </p:nvPr>
        </p:nvSpPr>
        <p:spPr/>
        <p:txBody>
          <a:bodyPr>
            <a:normAutofit/>
          </a:bodyPr>
          <a:lstStyle/>
          <a:p>
            <a:pPr marL="457200" indent="-457200">
              <a:buAutoNum type="arabicPeriod"/>
            </a:pPr>
            <a:r>
              <a:rPr lang="en-US" sz="2000" dirty="0"/>
              <a:t>INTELLECTUAL PROPERTY WAS NOT DESIGNED TO REGULATE THE FREE FLOW OF FACTS, DATA AND IDEAS, BUT HAS AS A KEY OBJECTIVE THE </a:t>
            </a:r>
            <a:r>
              <a:rPr lang="en-US" sz="2000" b="1" dirty="0"/>
              <a:t>PROMOTION OF RESEARCH ACTIVITY</a:t>
            </a:r>
          </a:p>
          <a:p>
            <a:pPr marL="457200" indent="-457200">
              <a:buAutoNum type="arabicPeriod"/>
            </a:pPr>
            <a:r>
              <a:rPr lang="en-US" sz="2000" dirty="0"/>
              <a:t>PEOPLE SHOULD HAVE THE FREEDOM TO ANALYSE AND PURSUE INTELLECTUAL CURIOSITY </a:t>
            </a:r>
            <a:r>
              <a:rPr lang="en-US" sz="2000" b="1" dirty="0"/>
              <a:t>WITHOUT FEAR </a:t>
            </a:r>
            <a:r>
              <a:rPr lang="en-US" sz="2000" dirty="0"/>
              <a:t>OF MONITORING OR REPERCUSSIONS</a:t>
            </a:r>
          </a:p>
          <a:p>
            <a:pPr marL="457200" indent="-457200">
              <a:buAutoNum type="arabicPeriod"/>
            </a:pPr>
            <a:r>
              <a:rPr lang="en-US" sz="2000" dirty="0"/>
              <a:t>LICENSES AND CONTRACT TERMS SHOULD </a:t>
            </a:r>
            <a:r>
              <a:rPr lang="en-US" sz="2000" b="1" dirty="0"/>
              <a:t>NOT RESTRICT INDIVIDUALS FROM USING FACTS, DATA AND IDEAS</a:t>
            </a:r>
          </a:p>
          <a:p>
            <a:pPr marL="457200" indent="-457200">
              <a:buAutoNum type="arabicPeriod"/>
            </a:pPr>
            <a:r>
              <a:rPr lang="en-US" sz="2000" dirty="0"/>
              <a:t>ETHICS AROUND THE USE OF CONTENT MINING TECHNIQUES WILL </a:t>
            </a:r>
            <a:r>
              <a:rPr lang="en-US" sz="2000" b="1" dirty="0"/>
              <a:t>NEED TO CONTINUE TO EVOLVE</a:t>
            </a:r>
            <a:r>
              <a:rPr lang="en-US" sz="2000" dirty="0"/>
              <a:t> IN RESPONSE TO CHANGING TECHNOLOGY</a:t>
            </a:r>
          </a:p>
          <a:p>
            <a:pPr marL="457200" indent="-457200">
              <a:buAutoNum type="arabicPeriod"/>
            </a:pPr>
            <a:r>
              <a:rPr lang="en-US" sz="2000" dirty="0"/>
              <a:t>INNOVATION AND COMMERCIAL RESEARCH BASED ON </a:t>
            </a:r>
            <a:r>
              <a:rPr lang="en-US" sz="2000" b="1" dirty="0"/>
              <a:t>THE USE OF FACTS, DATA, AND IDEAS SHOULD NOT BE RESTRICTED</a:t>
            </a:r>
            <a:r>
              <a:rPr lang="en-US" sz="2000" dirty="0"/>
              <a:t> BY INTELLECTUAL PROPERTY LAW</a:t>
            </a:r>
          </a:p>
        </p:txBody>
      </p:sp>
      <p:sp>
        <p:nvSpPr>
          <p:cNvPr id="4" name="TextBox 3"/>
          <p:cNvSpPr txBox="1"/>
          <p:nvPr/>
        </p:nvSpPr>
        <p:spPr>
          <a:xfrm>
            <a:off x="269875" y="6126163"/>
            <a:ext cx="8537401" cy="830997"/>
          </a:xfrm>
          <a:prstGeom prst="rect">
            <a:avLst/>
          </a:prstGeom>
          <a:noFill/>
        </p:spPr>
        <p:txBody>
          <a:bodyPr wrap="none" rtlCol="0">
            <a:spAutoFit/>
          </a:bodyPr>
          <a:lstStyle/>
          <a:p>
            <a:pPr lvl="0"/>
            <a:r>
              <a:rPr lang="en-GB" sz="1600" i="1" dirty="0">
                <a:hlinkClick r:id="rId2"/>
              </a:rPr>
              <a:t>http://thehaguedeclaration.com/the-hague-declaration-on-knowledge-discovery-in-the-digital-age/</a:t>
            </a:r>
            <a:endParaRPr lang="en-GB" sz="1600" i="1" dirty="0"/>
          </a:p>
          <a:p>
            <a:pPr lvl="0"/>
            <a:r>
              <a:rPr lang="en-GB" sz="1600" i="1" dirty="0"/>
              <a:t>Drafted 2014-12 , convened by LIBER (Association of European Research Libraries)</a:t>
            </a:r>
            <a:endParaRPr lang="en-GB" sz="1600" dirty="0"/>
          </a:p>
          <a:p>
            <a:endParaRPr lang="en-US" sz="1600" dirty="0"/>
          </a:p>
        </p:txBody>
      </p:sp>
    </p:spTree>
    <p:extLst>
      <p:ext uri="{BB962C8B-B14F-4D97-AF65-F5344CB8AC3E}">
        <p14:creationId xmlns:p14="http://schemas.microsoft.com/office/powerpoint/2010/main" val="1714510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Suggestions for collaboration/projects</a:t>
            </a:r>
          </a:p>
        </p:txBody>
      </p:sp>
      <p:sp>
        <p:nvSpPr>
          <p:cNvPr id="3" name="Content Placeholder 2"/>
          <p:cNvSpPr>
            <a:spLocks noGrp="1"/>
          </p:cNvSpPr>
          <p:nvPr>
            <p:ph idx="1"/>
          </p:nvPr>
        </p:nvSpPr>
        <p:spPr/>
        <p:txBody>
          <a:bodyPr/>
          <a:lstStyle/>
          <a:p>
            <a:r>
              <a:rPr lang="en-US" dirty="0"/>
              <a:t>Political/economic theory of knowledge neocolonialism</a:t>
            </a:r>
          </a:p>
          <a:p>
            <a:r>
              <a:rPr lang="en-US" dirty="0"/>
              <a:t>Data-driven literature mining for invasive plant species</a:t>
            </a:r>
          </a:p>
          <a:p>
            <a:r>
              <a:rPr lang="en-US" dirty="0"/>
              <a:t>Creation of semantic (machine-understandable) theses</a:t>
            </a:r>
          </a:p>
          <a:p>
            <a:r>
              <a:rPr lang="en-US" dirty="0"/>
              <a:t>Literature prediction of next global epidemic</a:t>
            </a:r>
          </a:p>
        </p:txBody>
      </p:sp>
    </p:spTree>
    <p:extLst>
      <p:ext uri="{BB962C8B-B14F-4D97-AF65-F5344CB8AC3E}">
        <p14:creationId xmlns:p14="http://schemas.microsoft.com/office/powerpoint/2010/main" val="235599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Use knowledge to fight injustice</a:t>
            </a:r>
          </a:p>
          <a:p>
            <a:r>
              <a:rPr lang="en-US" dirty="0"/>
              <a:t>Collaborate</a:t>
            </a:r>
          </a:p>
          <a:p>
            <a:r>
              <a:rPr lang="en-US" dirty="0"/>
              <a:t>Don</a:t>
            </a:r>
            <a:r>
              <a:rPr lang="fr-FR" dirty="0"/>
              <a:t>’</a:t>
            </a:r>
            <a:r>
              <a:rPr lang="en-US" dirty="0"/>
              <a:t>t be afraid to ask! Or innovate…</a:t>
            </a:r>
          </a:p>
          <a:p>
            <a:r>
              <a:rPr lang="en-US" dirty="0"/>
              <a:t>Blog/tweet/video relentlessly</a:t>
            </a:r>
          </a:p>
          <a:p>
            <a:r>
              <a:rPr lang="en-US" dirty="0"/>
              <a:t>Be true to your values</a:t>
            </a:r>
          </a:p>
          <a:p>
            <a:pPr marL="0" indent="0">
              <a:buNone/>
            </a:pPr>
            <a:endParaRPr lang="en-US" dirty="0"/>
          </a:p>
        </p:txBody>
      </p:sp>
    </p:spTree>
    <p:extLst>
      <p:ext uri="{BB962C8B-B14F-4D97-AF65-F5344CB8AC3E}">
        <p14:creationId xmlns:p14="http://schemas.microsoft.com/office/powerpoint/2010/main" val="1917329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http://contentmine.org</a:t>
            </a:r>
            <a:r>
              <a:rPr lang="en-US" dirty="0"/>
              <a:t> </a:t>
            </a:r>
          </a:p>
        </p:txBody>
      </p:sp>
      <p:pic>
        <p:nvPicPr>
          <p:cNvPr id="4" name="Picture 3" descr="Screen Shot 2016-05-11 at 08.19.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284" y="523965"/>
            <a:ext cx="1901333" cy="1827430"/>
          </a:xfrm>
          <a:prstGeom prst="rect">
            <a:avLst/>
          </a:prstGeom>
        </p:spPr>
      </p:pic>
    </p:spTree>
    <p:extLst>
      <p:ext uri="{BB962C8B-B14F-4D97-AF65-F5344CB8AC3E}">
        <p14:creationId xmlns:p14="http://schemas.microsoft.com/office/powerpoint/2010/main" val="300049490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58800" y="-1384300"/>
            <a:ext cx="4826929" cy="6858000"/>
          </a:xfrm>
          <a:prstGeom prst="rect">
            <a:avLst/>
          </a:prstGeom>
        </p:spPr>
      </p:pic>
      <p:sp>
        <p:nvSpPr>
          <p:cNvPr id="4" name="Rectangle 3"/>
          <p:cNvSpPr/>
          <p:nvPr/>
        </p:nvSpPr>
        <p:spPr>
          <a:xfrm>
            <a:off x="342900" y="1417638"/>
            <a:ext cx="8661400" cy="5324534"/>
          </a:xfrm>
          <a:prstGeom prst="rect">
            <a:avLst/>
          </a:prstGeom>
          <a:solidFill>
            <a:schemeClr val="bg1"/>
          </a:solidFill>
        </p:spPr>
        <p:txBody>
          <a:bodyPr wrap="square">
            <a:spAutoFit/>
          </a:bodyPr>
          <a:lstStyle/>
          <a:p>
            <a:r>
              <a:rPr lang="en-US" sz="3200" b="1" dirty="0"/>
              <a:t>Prof. Ian Hargreaves (2011): </a:t>
            </a:r>
            <a:r>
              <a:rPr lang="en-US" sz="3200" i="1" dirty="0"/>
              <a:t>"David Cameron's exam question”</a:t>
            </a:r>
            <a:r>
              <a:rPr lang="en-US" sz="3200" dirty="0"/>
              <a:t>: "</a:t>
            </a:r>
            <a:r>
              <a:rPr lang="en-US" sz="3200" b="1" dirty="0"/>
              <a:t>Could it be true that laws designed more than three centuries ago with the express purpose of creating economic incentives for innovation by protecting creators' rights are today obstructing innovation and economic growth?</a:t>
            </a:r>
            <a:r>
              <a:rPr lang="en-US" sz="3200" dirty="0"/>
              <a:t>” </a:t>
            </a:r>
          </a:p>
          <a:p>
            <a:r>
              <a:rPr lang="en-US" sz="3200" b="1" dirty="0"/>
              <a:t>“yes. We have found that the UK's intellectual property framework, especially with regard to copyright, is falling behind what is needed.</a:t>
            </a:r>
            <a:r>
              <a:rPr lang="en-US" sz="3200" dirty="0"/>
              <a:t>” </a:t>
            </a:r>
            <a:r>
              <a:rPr lang="en-US" sz="1000" i="1" dirty="0"/>
              <a:t>"Digital Opportunity" by Prof Ian Hargreaves - http://</a:t>
            </a:r>
            <a:r>
              <a:rPr lang="en-US" sz="1000" i="1" dirty="0" err="1"/>
              <a:t>www.ipo.gov.uk</a:t>
            </a:r>
            <a:r>
              <a:rPr lang="en-US" sz="1000" i="1" dirty="0"/>
              <a:t>/</a:t>
            </a:r>
            <a:r>
              <a:rPr lang="en-US" sz="1000" i="1" dirty="0" err="1"/>
              <a:t>ipreview.htm</a:t>
            </a:r>
            <a:r>
              <a:rPr lang="en-US" sz="1000" i="1" dirty="0"/>
              <a:t>. Licensed under CC BY 3.0 via Wikipedia - https://</a:t>
            </a:r>
            <a:r>
              <a:rPr lang="en-US" sz="1000" i="1" dirty="0" err="1"/>
              <a:t>en.wikipedia.org</a:t>
            </a:r>
            <a:r>
              <a:rPr lang="en-US" sz="1000" i="1" dirty="0"/>
              <a:t>/wiki/</a:t>
            </a:r>
            <a:r>
              <a:rPr lang="en-US" sz="1000" i="1" dirty="0" err="1"/>
              <a:t>File:Digital_Opportunity.jpg</a:t>
            </a:r>
            <a:r>
              <a:rPr lang="en-US" sz="1000" i="1" dirty="0"/>
              <a:t>#/media/</a:t>
            </a:r>
            <a:r>
              <a:rPr lang="en-US" sz="1000" i="1" dirty="0" err="1"/>
              <a:t>File:Digital_Opportunity.jpg</a:t>
            </a:r>
            <a:endParaRPr lang="en-US" sz="1000" i="1" dirty="0"/>
          </a:p>
        </p:txBody>
      </p:sp>
    </p:spTree>
    <p:extLst>
      <p:ext uri="{BB962C8B-B14F-4D97-AF65-F5344CB8AC3E}">
        <p14:creationId xmlns:p14="http://schemas.microsoft.com/office/powerpoint/2010/main" val="2035476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7 at 11.23.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084"/>
            <a:ext cx="4805279" cy="1996151"/>
          </a:xfrm>
          <a:prstGeom prst="rect">
            <a:avLst/>
          </a:prstGeom>
        </p:spPr>
      </p:pic>
      <p:sp>
        <p:nvSpPr>
          <p:cNvPr id="5" name="TextBox 4"/>
          <p:cNvSpPr txBox="1"/>
          <p:nvPr/>
        </p:nvSpPr>
        <p:spPr>
          <a:xfrm>
            <a:off x="0" y="6488668"/>
            <a:ext cx="8624802" cy="307777"/>
          </a:xfrm>
          <a:prstGeom prst="rect">
            <a:avLst/>
          </a:prstGeom>
          <a:noFill/>
        </p:spPr>
        <p:txBody>
          <a:bodyPr wrap="none" rtlCol="0">
            <a:spAutoFit/>
          </a:bodyPr>
          <a:lstStyle/>
          <a:p>
            <a:r>
              <a:rPr lang="en-US" sz="1400" dirty="0">
                <a:hlinkClick r:id="rId3"/>
              </a:rPr>
              <a:t>http://www.lisboncouncil.net/publication/publication/134-text-and-data-mining-for-research-and-innovation-.html</a:t>
            </a:r>
            <a:r>
              <a:rPr lang="en-US" sz="1400" dirty="0"/>
              <a:t> </a:t>
            </a:r>
          </a:p>
        </p:txBody>
      </p:sp>
      <p:sp>
        <p:nvSpPr>
          <p:cNvPr id="6" name="TextBox 5"/>
          <p:cNvSpPr txBox="1"/>
          <p:nvPr/>
        </p:nvSpPr>
        <p:spPr>
          <a:xfrm>
            <a:off x="845813" y="1925054"/>
            <a:ext cx="7778989" cy="923330"/>
          </a:xfrm>
          <a:prstGeom prst="rect">
            <a:avLst/>
          </a:prstGeom>
          <a:noFill/>
        </p:spPr>
        <p:txBody>
          <a:bodyPr wrap="square" rtlCol="0">
            <a:spAutoFit/>
          </a:bodyPr>
          <a:lstStyle/>
          <a:p>
            <a:r>
              <a:rPr lang="en-US" dirty="0"/>
              <a:t>Asian and U.S. scholars continue to show a huge interest in text and data mining as measured by academic research on the topic. </a:t>
            </a:r>
            <a:r>
              <a:rPr lang="en-US" b="1" dirty="0"/>
              <a:t>And Europe’s position is falling relative to the rest of the world. </a:t>
            </a:r>
          </a:p>
        </p:txBody>
      </p:sp>
      <p:sp>
        <p:nvSpPr>
          <p:cNvPr id="7" name="TextBox 6"/>
          <p:cNvSpPr txBox="1"/>
          <p:nvPr/>
        </p:nvSpPr>
        <p:spPr>
          <a:xfrm>
            <a:off x="812520" y="3087872"/>
            <a:ext cx="7985517" cy="2585323"/>
          </a:xfrm>
          <a:prstGeom prst="rect">
            <a:avLst/>
          </a:prstGeom>
          <a:noFill/>
        </p:spPr>
        <p:txBody>
          <a:bodyPr wrap="none" rtlCol="0">
            <a:spAutoFit/>
          </a:bodyPr>
          <a:lstStyle/>
          <a:p>
            <a:r>
              <a:rPr lang="en-US" dirty="0"/>
              <a:t>Legal clarity also matters. Some countries apply the “fair-use” doctrine, which</a:t>
            </a:r>
          </a:p>
          <a:p>
            <a:r>
              <a:rPr lang="en-US" dirty="0"/>
              <a:t>allows “exceptions” to existing copyright law, including for text and data mining.</a:t>
            </a:r>
          </a:p>
          <a:p>
            <a:r>
              <a:rPr lang="en-US" b="1" dirty="0"/>
              <a:t>Israel, the Republic of Korea, Singapore, Taiwan and the U.S</a:t>
            </a:r>
            <a:r>
              <a:rPr lang="en-US" dirty="0"/>
              <a:t>. are in this group.</a:t>
            </a:r>
          </a:p>
          <a:p>
            <a:r>
              <a:rPr lang="en-US" dirty="0"/>
              <a:t>Others have created a new copyright “exception” for text and data mining – </a:t>
            </a:r>
            <a:r>
              <a:rPr lang="en-US" b="1" dirty="0"/>
              <a:t>Japan</a:t>
            </a:r>
            <a:r>
              <a:rPr lang="en-US" dirty="0"/>
              <a:t>,</a:t>
            </a:r>
          </a:p>
          <a:p>
            <a:r>
              <a:rPr lang="en-US" dirty="0"/>
              <a:t>for instance, which adopted a blanket text-and-data-mining exception in 2009, and</a:t>
            </a:r>
          </a:p>
          <a:p>
            <a:r>
              <a:rPr lang="en-US" dirty="0"/>
              <a:t>more recently </a:t>
            </a:r>
            <a:r>
              <a:rPr lang="en-US" b="1" dirty="0"/>
              <a:t>the United Kingdom</a:t>
            </a:r>
            <a:r>
              <a:rPr lang="en-US" dirty="0"/>
              <a:t>, where text and data mining was declared fully</a:t>
            </a:r>
          </a:p>
          <a:p>
            <a:r>
              <a:rPr lang="en-US" dirty="0"/>
              <a:t>legal for </a:t>
            </a:r>
            <a:r>
              <a:rPr lang="en-US" b="1" dirty="0">
                <a:solidFill>
                  <a:srgbClr val="FF0000"/>
                </a:solidFill>
              </a:rPr>
              <a:t>non-commercial research purposes in 2014</a:t>
            </a:r>
            <a:r>
              <a:rPr lang="en-US" dirty="0"/>
              <a:t>. Some researchers worry that</a:t>
            </a:r>
          </a:p>
          <a:p>
            <a:r>
              <a:rPr lang="en-US" dirty="0"/>
              <a:t>the UK exception does not go far enough; others report that British researchers are</a:t>
            </a:r>
          </a:p>
          <a:p>
            <a:r>
              <a:rPr lang="en-US" dirty="0"/>
              <a:t>now at an advantage over their continental counterparts.</a:t>
            </a:r>
          </a:p>
        </p:txBody>
      </p:sp>
      <p:sp>
        <p:nvSpPr>
          <p:cNvPr id="8" name="TextBox 7"/>
          <p:cNvSpPr txBox="1"/>
          <p:nvPr/>
        </p:nvSpPr>
        <p:spPr>
          <a:xfrm>
            <a:off x="845812" y="5842337"/>
            <a:ext cx="7778989" cy="646331"/>
          </a:xfrm>
          <a:prstGeom prst="rect">
            <a:avLst/>
          </a:prstGeom>
          <a:noFill/>
        </p:spPr>
        <p:txBody>
          <a:bodyPr wrap="square" rtlCol="0">
            <a:spAutoFit/>
          </a:bodyPr>
          <a:lstStyle/>
          <a:p>
            <a:r>
              <a:rPr lang="en-US" dirty="0"/>
              <a:t>the Middle East is now the world’s fourth largest region for research on text and data mining, led </a:t>
            </a:r>
            <a:r>
              <a:rPr lang="en-US" b="1" dirty="0"/>
              <a:t>by Iran and Turkey</a:t>
            </a:r>
            <a:r>
              <a:rPr lang="en-US" dirty="0"/>
              <a:t>.</a:t>
            </a:r>
          </a:p>
        </p:txBody>
      </p:sp>
    </p:spTree>
    <p:extLst>
      <p:ext uri="{BB962C8B-B14F-4D97-AF65-F5344CB8AC3E}">
        <p14:creationId xmlns:p14="http://schemas.microsoft.com/office/powerpoint/2010/main" val="373507398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Julia </a:t>
            </a:r>
            <a:r>
              <a:rPr lang="en-US" dirty="0" err="1"/>
              <a:t>Reda</a:t>
            </a:r>
            <a:r>
              <a:rPr lang="en-US" dirty="0"/>
              <a:t> MEP</a:t>
            </a:r>
          </a:p>
        </p:txBody>
      </p:sp>
      <p:pic>
        <p:nvPicPr>
          <p:cNvPr id="5" name="Picture 4" descr="hargreaves_re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61545" cy="6858000"/>
          </a:xfrm>
          <a:prstGeom prst="rect">
            <a:avLst/>
          </a:prstGeom>
        </p:spPr>
      </p:pic>
      <p:sp>
        <p:nvSpPr>
          <p:cNvPr id="4" name="Rectangle 3"/>
          <p:cNvSpPr/>
          <p:nvPr/>
        </p:nvSpPr>
        <p:spPr>
          <a:xfrm>
            <a:off x="2743594" y="3767758"/>
            <a:ext cx="5923985" cy="2308324"/>
          </a:xfrm>
          <a:prstGeom prst="rect">
            <a:avLst/>
          </a:prstGeom>
          <a:solidFill>
            <a:srgbClr val="FFFFFF"/>
          </a:solidFill>
        </p:spPr>
        <p:txBody>
          <a:bodyPr wrap="square">
            <a:spAutoFit/>
          </a:bodyPr>
          <a:lstStyle/>
          <a:p>
            <a:r>
              <a:rPr lang="en-US" b="1" i="1" dirty="0"/>
              <a:t>Julia </a:t>
            </a:r>
            <a:r>
              <a:rPr lang="en-US" b="1" i="1" dirty="0" err="1"/>
              <a:t>Reda</a:t>
            </a:r>
            <a:r>
              <a:rPr lang="en-US" b="1" i="1" dirty="0"/>
              <a:t> MEP</a:t>
            </a:r>
            <a:r>
              <a:rPr lang="en-US" dirty="0"/>
              <a:t>	</a:t>
            </a:r>
          </a:p>
          <a:p>
            <a:r>
              <a:rPr lang="en-US" dirty="0"/>
              <a:t>	The current copyright regime is undermining our ability to produce evidence</a:t>
            </a:r>
            <a:r>
              <a:rPr lang="en-US" b="1" dirty="0"/>
              <a:t>. It is time that academics in large numbers … speak up about this issue. </a:t>
            </a:r>
            <a:r>
              <a:rPr lang="en-US" dirty="0"/>
              <a:t>Decreasing the very substantial burdens and transaction costs for research and education is one of the declared goals of the Commission’s copyright reform proposal, and the European Parliament has echoed that sentiment in my report.</a:t>
            </a:r>
          </a:p>
        </p:txBody>
      </p:sp>
      <p:sp>
        <p:nvSpPr>
          <p:cNvPr id="7" name="Rectangle 6"/>
          <p:cNvSpPr/>
          <p:nvPr/>
        </p:nvSpPr>
        <p:spPr>
          <a:xfrm>
            <a:off x="290121" y="1631018"/>
            <a:ext cx="4572000" cy="1200329"/>
          </a:xfrm>
          <a:prstGeom prst="rect">
            <a:avLst/>
          </a:prstGeom>
          <a:solidFill>
            <a:schemeClr val="bg1"/>
          </a:solidFill>
        </p:spPr>
        <p:txBody>
          <a:bodyPr>
            <a:spAutoFit/>
          </a:bodyPr>
          <a:lstStyle/>
          <a:p>
            <a:r>
              <a:rPr lang="en-US" b="1" i="1" dirty="0"/>
              <a:t>Prof Ian Hargreaves:</a:t>
            </a:r>
          </a:p>
          <a:p>
            <a:r>
              <a:rPr lang="en-US" dirty="0"/>
              <a:t>…make sure that the voices of the digital many are not drowned out in policy discussions by </a:t>
            </a:r>
            <a:r>
              <a:rPr lang="en-US" b="1" dirty="0"/>
              <a:t>the digitally self-interested few</a:t>
            </a:r>
            <a:r>
              <a:rPr lang="en-US" dirty="0"/>
              <a:t>.</a:t>
            </a:r>
          </a:p>
        </p:txBody>
      </p:sp>
      <p:sp>
        <p:nvSpPr>
          <p:cNvPr id="8" name="Rectangle 7"/>
          <p:cNvSpPr/>
          <p:nvPr/>
        </p:nvSpPr>
        <p:spPr>
          <a:xfrm>
            <a:off x="2743594" y="6332863"/>
            <a:ext cx="6800353" cy="523220"/>
          </a:xfrm>
          <a:prstGeom prst="rect">
            <a:avLst/>
          </a:prstGeom>
        </p:spPr>
        <p:txBody>
          <a:bodyPr wrap="square">
            <a:spAutoFit/>
          </a:bodyPr>
          <a:lstStyle/>
          <a:p>
            <a:r>
              <a:rPr lang="en-US" sz="1400" dirty="0">
                <a:hlinkClick r:id="rId3"/>
              </a:rPr>
              <a:t>http://www.create.ac.uk/blog/2015/09/16/epip2015-opening-keynote-response-transcript/</a:t>
            </a:r>
            <a:r>
              <a:rPr lang="en-US" sz="1400" dirty="0"/>
              <a:t> </a:t>
            </a:r>
          </a:p>
        </p:txBody>
      </p:sp>
      <p:sp>
        <p:nvSpPr>
          <p:cNvPr id="10" name="Rectangle 9"/>
          <p:cNvSpPr/>
          <p:nvPr/>
        </p:nvSpPr>
        <p:spPr>
          <a:xfrm>
            <a:off x="6743653" y="1030853"/>
            <a:ext cx="2146630" cy="1477328"/>
          </a:xfrm>
          <a:prstGeom prst="rect">
            <a:avLst/>
          </a:prstGeom>
          <a:solidFill>
            <a:srgbClr val="FFFFFF"/>
          </a:solidFill>
        </p:spPr>
        <p:txBody>
          <a:bodyPr wrap="square">
            <a:spAutoFit/>
          </a:bodyPr>
          <a:lstStyle/>
          <a:p>
            <a:r>
              <a:rPr lang="en-US" dirty="0"/>
              <a:t>there’s a serious risk of Europe digging itself deeper into a digital black hole on copyright, </a:t>
            </a:r>
          </a:p>
        </p:txBody>
      </p:sp>
    </p:spTree>
    <p:extLst>
      <p:ext uri="{BB962C8B-B14F-4D97-AF65-F5344CB8AC3E}">
        <p14:creationId xmlns:p14="http://schemas.microsoft.com/office/powerpoint/2010/main" val="408598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Neocolonialism </a:t>
            </a:r>
          </a:p>
        </p:txBody>
      </p:sp>
      <p:sp>
        <p:nvSpPr>
          <p:cNvPr id="3" name="Content Placeholder 2"/>
          <p:cNvSpPr>
            <a:spLocks noGrp="1"/>
          </p:cNvSpPr>
          <p:nvPr>
            <p:ph idx="1"/>
          </p:nvPr>
        </p:nvSpPr>
        <p:spPr>
          <a:xfrm>
            <a:off x="457200" y="2124075"/>
            <a:ext cx="8229600" cy="4525963"/>
          </a:xfrm>
        </p:spPr>
        <p:txBody>
          <a:bodyPr>
            <a:normAutofit fontScale="62500" lnSpcReduction="20000"/>
          </a:bodyPr>
          <a:lstStyle/>
          <a:p>
            <a:r>
              <a:rPr lang="en-US" dirty="0"/>
              <a:t> In place of colonialism, as the main instrument of imperialism, we have today </a:t>
            </a:r>
            <a:r>
              <a:rPr lang="en-US" b="1" dirty="0"/>
              <a:t>neo-colonialism . . . [which] like colonialism, is an attempt to export the social conflicts of the capitalist countries</a:t>
            </a:r>
            <a:r>
              <a:rPr lang="en-US" dirty="0"/>
              <a:t>. . . .</a:t>
            </a:r>
          </a:p>
          <a:p>
            <a:endParaRPr lang="en-US" dirty="0"/>
          </a:p>
          <a:p>
            <a:r>
              <a:rPr lang="en-US" dirty="0"/>
              <a:t>    The result of neo-colonialism is that </a:t>
            </a:r>
            <a:r>
              <a:rPr lang="en-US" b="1" dirty="0"/>
              <a:t>foreign capital is used for the exploitation rather than for the development of the less developed parts of the world. Investment, under neo-colonialism, increases, rather than decreases, the gap between the rich and the poor countries of the world. </a:t>
            </a:r>
            <a:r>
              <a:rPr lang="en-US" dirty="0"/>
              <a:t>The struggle against neo-colonialism is not aimed at excluding the capital of the developed world from operating in less developed countries. It is aimed at preventing the financial power of the developed countries being used in such a way as to impoverish the less developed.[5]</a:t>
            </a:r>
          </a:p>
          <a:p>
            <a:endParaRPr lang="en-US" dirty="0"/>
          </a:p>
          <a:p>
            <a:r>
              <a:rPr lang="en-US" dirty="0"/>
              <a:t>Kwame Nkrumah 1965 </a:t>
            </a:r>
            <a:r>
              <a:rPr lang="en-US" i="1" dirty="0">
                <a:hlinkClick r:id="rId2"/>
              </a:rPr>
              <a:t>Neo-Colonialism, The Last Stage of Imperialism</a:t>
            </a:r>
            <a:r>
              <a:rPr lang="en-US" dirty="0"/>
              <a:t>. </a:t>
            </a:r>
          </a:p>
        </p:txBody>
      </p:sp>
      <p:pic>
        <p:nvPicPr>
          <p:cNvPr id="4" name="Picture 3"/>
          <p:cNvPicPr>
            <a:picLocks noChangeAspect="1"/>
          </p:cNvPicPr>
          <p:nvPr/>
        </p:nvPicPr>
        <p:blipFill>
          <a:blip r:embed="rId3"/>
          <a:stretch>
            <a:fillRect/>
          </a:stretch>
        </p:blipFill>
        <p:spPr>
          <a:xfrm>
            <a:off x="0" y="0"/>
            <a:ext cx="1476893" cy="2079625"/>
          </a:xfrm>
          <a:prstGeom prst="rect">
            <a:avLst/>
          </a:prstGeom>
        </p:spPr>
      </p:pic>
      <p:sp>
        <p:nvSpPr>
          <p:cNvPr id="5" name="TextBox 4"/>
          <p:cNvSpPr txBox="1"/>
          <p:nvPr/>
        </p:nvSpPr>
        <p:spPr>
          <a:xfrm>
            <a:off x="142875" y="6465372"/>
            <a:ext cx="3736920" cy="369332"/>
          </a:xfrm>
          <a:prstGeom prst="rect">
            <a:avLst/>
          </a:prstGeom>
          <a:noFill/>
        </p:spPr>
        <p:txBody>
          <a:bodyPr wrap="none" rtlCol="0">
            <a:spAutoFit/>
          </a:bodyPr>
          <a:lstStyle/>
          <a:p>
            <a:r>
              <a:rPr lang="en-US" dirty="0"/>
              <a:t>Text and Image: Wikimedia Commons</a:t>
            </a:r>
          </a:p>
        </p:txBody>
      </p:sp>
    </p:spTree>
    <p:extLst>
      <p:ext uri="{BB962C8B-B14F-4D97-AF65-F5344CB8AC3E}">
        <p14:creationId xmlns:p14="http://schemas.microsoft.com/office/powerpoint/2010/main" val="5170279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Copyright Problems</a:t>
            </a:r>
          </a:p>
        </p:txBody>
      </p:sp>
      <p:sp>
        <p:nvSpPr>
          <p:cNvPr id="3" name="Content Placeholder 2"/>
          <p:cNvSpPr>
            <a:spLocks noGrp="1"/>
          </p:cNvSpPr>
          <p:nvPr>
            <p:ph idx="1"/>
          </p:nvPr>
        </p:nvSpPr>
        <p:spPr/>
        <p:txBody>
          <a:bodyPr>
            <a:normAutofit fontScale="77500" lnSpcReduction="20000"/>
          </a:bodyPr>
          <a:lstStyle/>
          <a:p>
            <a:r>
              <a:rPr lang="en-US" dirty="0"/>
              <a:t>By default Copyright </a:t>
            </a:r>
            <a:r>
              <a:rPr lang="en-US" b="1" dirty="0"/>
              <a:t>forbids everything </a:t>
            </a:r>
            <a:r>
              <a:rPr lang="en-US" dirty="0"/>
              <a:t>until proved otherwise.</a:t>
            </a:r>
          </a:p>
          <a:p>
            <a:r>
              <a:rPr lang="en-US" dirty="0"/>
              <a:t>Clear answers are often only </a:t>
            </a:r>
            <a:r>
              <a:rPr lang="en-US" b="1" dirty="0"/>
              <a:t>available when you defend yourself in court</a:t>
            </a:r>
          </a:p>
          <a:p>
            <a:r>
              <a:rPr lang="en-US" b="1" dirty="0"/>
              <a:t>Language is not precise</a:t>
            </a:r>
            <a:r>
              <a:rPr lang="en-US" dirty="0"/>
              <a:t>.</a:t>
            </a:r>
          </a:p>
          <a:p>
            <a:pPr lvl="1"/>
            <a:r>
              <a:rPr lang="en-US" dirty="0"/>
              <a:t>“non-commercial”</a:t>
            </a:r>
          </a:p>
          <a:p>
            <a:pPr lvl="1"/>
            <a:r>
              <a:rPr lang="en-US" dirty="0"/>
              <a:t>“fair redistribution”</a:t>
            </a:r>
          </a:p>
          <a:p>
            <a:pPr lvl="1"/>
            <a:r>
              <a:rPr lang="en-US" dirty="0"/>
              <a:t>“public interest research organization”</a:t>
            </a:r>
          </a:p>
          <a:p>
            <a:r>
              <a:rPr lang="en-US" dirty="0"/>
              <a:t>Scientific Researchers using mining live in a </a:t>
            </a:r>
            <a:r>
              <a:rPr lang="en-US" b="1" dirty="0"/>
              <a:t>constant state of Fear-Uncertainty-Doubt.</a:t>
            </a:r>
          </a:p>
          <a:p>
            <a:endParaRPr lang="en-US" dirty="0"/>
          </a:p>
          <a:p>
            <a:r>
              <a:rPr lang="en-US" dirty="0"/>
              <a:t>Legal reform is a necessary but not sufficient solution.</a:t>
            </a:r>
          </a:p>
        </p:txBody>
      </p:sp>
    </p:spTree>
    <p:extLst>
      <p:ext uri="{BB962C8B-B14F-4D97-AF65-F5344CB8AC3E}">
        <p14:creationId xmlns:p14="http://schemas.microsoft.com/office/powerpoint/2010/main" val="1979137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7042" y="8479804"/>
            <a:ext cx="184589" cy="984843"/>
          </a:xfrm>
          <a:prstGeom prst="rect">
            <a:avLst/>
          </a:prstGeom>
          <a:noFill/>
        </p:spPr>
        <p:txBody>
          <a:bodyPr wrap="none" lIns="91402" tIns="45699" rIns="91402" bIns="45699" rtlCol="0">
            <a:spAutoFit/>
          </a:bodyPr>
          <a:lstStyle/>
          <a:p>
            <a:endParaRPr lang="en-US" dirty="0"/>
          </a:p>
        </p:txBody>
      </p:sp>
      <p:pic>
        <p:nvPicPr>
          <p:cNvPr id="7" name="Picture 6" descr="carvoneCh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4628" y="9072666"/>
            <a:ext cx="3821923" cy="2288326"/>
          </a:xfrm>
          <a:prstGeom prst="rect">
            <a:avLst/>
          </a:prstGeom>
        </p:spPr>
      </p:pic>
      <p:pic>
        <p:nvPicPr>
          <p:cNvPr id="16" name="Picture 15" descr="carvoneCh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7028" y="9225066"/>
            <a:ext cx="3821923" cy="2288326"/>
          </a:xfrm>
          <a:prstGeom prst="rect">
            <a:avLst/>
          </a:prstGeom>
        </p:spPr>
      </p:pic>
      <p:sp>
        <p:nvSpPr>
          <p:cNvPr id="24" name="TextBox 23"/>
          <p:cNvSpPr txBox="1"/>
          <p:nvPr/>
        </p:nvSpPr>
        <p:spPr>
          <a:xfrm>
            <a:off x="1395123" y="4704729"/>
            <a:ext cx="184589" cy="984843"/>
          </a:xfrm>
          <a:prstGeom prst="rect">
            <a:avLst/>
          </a:prstGeom>
          <a:noFill/>
        </p:spPr>
        <p:txBody>
          <a:bodyPr wrap="none" lIns="91402" tIns="45699" rIns="91402" bIns="45699" rtlCol="0">
            <a:spAutoFit/>
          </a:bodyPr>
          <a:lstStyle/>
          <a:p>
            <a:endParaRPr lang="en-US" dirty="0"/>
          </a:p>
        </p:txBody>
      </p:sp>
      <p:pic>
        <p:nvPicPr>
          <p:cNvPr id="25" name="Picture 24" descr="carvoneAli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00870"/>
            <a:ext cx="9475865" cy="1965818"/>
          </a:xfrm>
          <a:prstGeom prst="rect">
            <a:avLst/>
          </a:prstGeom>
        </p:spPr>
      </p:pic>
      <p:pic>
        <p:nvPicPr>
          <p:cNvPr id="26" name="Picture 25" descr="carvoneCh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077" y="3256707"/>
            <a:ext cx="3821923" cy="2288326"/>
          </a:xfrm>
          <a:prstGeom prst="rect">
            <a:avLst/>
          </a:prstGeom>
        </p:spPr>
      </p:pic>
      <p:pic>
        <p:nvPicPr>
          <p:cNvPr id="27" name="Picture 26" descr="monoterpen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857" y="892124"/>
            <a:ext cx="4087982" cy="2734917"/>
          </a:xfrm>
          <a:prstGeom prst="rect">
            <a:avLst/>
          </a:prstGeom>
        </p:spPr>
      </p:pic>
      <p:pic>
        <p:nvPicPr>
          <p:cNvPr id="28" name="Picture 27" descr="terpen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96" y="1047899"/>
            <a:ext cx="3893754" cy="2679719"/>
          </a:xfrm>
          <a:prstGeom prst="rect">
            <a:avLst/>
          </a:prstGeom>
        </p:spPr>
      </p:pic>
      <p:cxnSp>
        <p:nvCxnSpPr>
          <p:cNvPr id="29" name="Straight Arrow Connector 28"/>
          <p:cNvCxnSpPr/>
          <p:nvPr/>
        </p:nvCxnSpPr>
        <p:spPr>
          <a:xfrm flipV="1">
            <a:off x="2063384" y="1047899"/>
            <a:ext cx="5778866" cy="1116935"/>
          </a:xfrm>
          <a:prstGeom prst="straightConnector1">
            <a:avLst/>
          </a:prstGeom>
          <a:ln w="952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3560732" y="3082388"/>
            <a:ext cx="2000250" cy="2013111"/>
          </a:xfrm>
          <a:prstGeom prst="straightConnector1">
            <a:avLst/>
          </a:prstGeom>
          <a:ln w="952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2159558" y="3394739"/>
            <a:ext cx="538798" cy="137183"/>
          </a:xfrm>
          <a:prstGeom prst="rect">
            <a:avLst/>
          </a:prstGeom>
          <a:noFill/>
          <a:ln w="3175" cmpd="sng">
            <a:solidFill>
              <a:srgbClr val="FF0000"/>
            </a:solidFill>
          </a:ln>
        </p:spPr>
        <p:style>
          <a:lnRef idx="1">
            <a:schemeClr val="accent1"/>
          </a:lnRef>
          <a:fillRef idx="3">
            <a:schemeClr val="accent1"/>
          </a:fillRef>
          <a:effectRef idx="2">
            <a:schemeClr val="accent1"/>
          </a:effectRef>
          <a:fontRef idx="minor">
            <a:schemeClr val="lt1"/>
          </a:fontRef>
        </p:style>
        <p:txBody>
          <a:bodyPr lIns="91402" tIns="45699" rIns="91402" bIns="45699" spcCol="0" rtlCol="0" anchor="ctr"/>
          <a:lstStyle/>
          <a:p>
            <a:pPr algn="ctr"/>
            <a:endParaRPr lang="en-US"/>
          </a:p>
        </p:txBody>
      </p:sp>
      <p:sp>
        <p:nvSpPr>
          <p:cNvPr id="35" name="TextBox 34"/>
          <p:cNvSpPr txBox="1"/>
          <p:nvPr/>
        </p:nvSpPr>
        <p:spPr>
          <a:xfrm>
            <a:off x="646496" y="228084"/>
            <a:ext cx="7236927" cy="461665"/>
          </a:xfrm>
          <a:prstGeom prst="rect">
            <a:avLst/>
          </a:prstGeom>
          <a:noFill/>
        </p:spPr>
        <p:txBody>
          <a:bodyPr wrap="none" rtlCol="0">
            <a:spAutoFit/>
          </a:bodyPr>
          <a:lstStyle/>
          <a:p>
            <a:r>
              <a:rPr lang="en-US" sz="2400" dirty="0">
                <a:solidFill>
                  <a:srgbClr val="FF0000"/>
                </a:solidFill>
              </a:rPr>
              <a:t>WikiFactMine has &gt;500 expanded entries for “</a:t>
            </a:r>
            <a:r>
              <a:rPr lang="en-US" sz="2400" b="1" dirty="0" err="1">
                <a:solidFill>
                  <a:srgbClr val="FF0000"/>
                </a:solidFill>
              </a:rPr>
              <a:t>terpenes</a:t>
            </a:r>
            <a:r>
              <a:rPr lang="en-US" sz="2400" dirty="0">
                <a:solidFill>
                  <a:srgbClr val="FF0000"/>
                </a:solidFill>
              </a:rPr>
              <a:t>”</a:t>
            </a:r>
          </a:p>
        </p:txBody>
      </p:sp>
      <p:cxnSp>
        <p:nvCxnSpPr>
          <p:cNvPr id="38" name="Straight Arrow Connector 37"/>
          <p:cNvCxnSpPr/>
          <p:nvPr/>
        </p:nvCxnSpPr>
        <p:spPr>
          <a:xfrm>
            <a:off x="5826125" y="3082388"/>
            <a:ext cx="1905000" cy="1318482"/>
          </a:xfrm>
          <a:prstGeom prst="straightConnector1">
            <a:avLst/>
          </a:prstGeom>
          <a:ln w="952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834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0-20 at 20.4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5361"/>
            <a:ext cx="9144000" cy="3856470"/>
          </a:xfrm>
          <a:prstGeom prst="rect">
            <a:avLst/>
          </a:prstGeom>
        </p:spPr>
      </p:pic>
      <p:sp>
        <p:nvSpPr>
          <p:cNvPr id="4" name="TextBox 3"/>
          <p:cNvSpPr txBox="1"/>
          <p:nvPr/>
        </p:nvSpPr>
        <p:spPr>
          <a:xfrm>
            <a:off x="217882" y="598290"/>
            <a:ext cx="8797826" cy="646331"/>
          </a:xfrm>
          <a:prstGeom prst="rect">
            <a:avLst/>
          </a:prstGeom>
          <a:noFill/>
        </p:spPr>
        <p:txBody>
          <a:bodyPr wrap="none" rtlCol="0">
            <a:spAutoFit/>
          </a:bodyPr>
          <a:lstStyle/>
          <a:p>
            <a:r>
              <a:rPr lang="en-US" sz="3600" dirty="0">
                <a:solidFill>
                  <a:srgbClr val="FF0000"/>
                </a:solidFill>
              </a:rPr>
              <a:t>Search on publicly accessible papers on “</a:t>
            </a:r>
            <a:r>
              <a:rPr lang="en-US" sz="3600" dirty="0" err="1">
                <a:solidFill>
                  <a:srgbClr val="FF0000"/>
                </a:solidFill>
              </a:rPr>
              <a:t>Zika</a:t>
            </a:r>
            <a:r>
              <a:rPr lang="en-US" sz="3600" dirty="0">
                <a:solidFill>
                  <a:srgbClr val="FF0000"/>
                </a:solidFill>
              </a:rPr>
              <a:t>”</a:t>
            </a:r>
          </a:p>
        </p:txBody>
      </p:sp>
      <p:sp>
        <p:nvSpPr>
          <p:cNvPr id="5" name="Rectangle 4"/>
          <p:cNvSpPr/>
          <p:nvPr/>
        </p:nvSpPr>
        <p:spPr>
          <a:xfrm>
            <a:off x="369780" y="6280452"/>
            <a:ext cx="8456692" cy="369332"/>
          </a:xfrm>
          <a:prstGeom prst="rect">
            <a:avLst/>
          </a:prstGeom>
        </p:spPr>
        <p:txBody>
          <a:bodyPr wrap="square">
            <a:spAutoFit/>
          </a:bodyPr>
          <a:lstStyle/>
          <a:p>
            <a:r>
              <a:rPr lang="en-US" dirty="0">
                <a:hlinkClick r:id="rId3"/>
              </a:rPr>
              <a:t>https://rawgit.com/ContentMine/amidemos/master/zika/full.dataTables.html</a:t>
            </a:r>
            <a:r>
              <a:rPr lang="en-US" dirty="0"/>
              <a:t> </a:t>
            </a:r>
          </a:p>
        </p:txBody>
      </p:sp>
    </p:spTree>
    <p:extLst>
      <p:ext uri="{BB962C8B-B14F-4D97-AF65-F5344CB8AC3E}">
        <p14:creationId xmlns:p14="http://schemas.microsoft.com/office/powerpoint/2010/main" val="1751106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0-20 at 20.43.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78" y="112069"/>
            <a:ext cx="7145836" cy="6858000"/>
          </a:xfrm>
          <a:prstGeom prst="rect">
            <a:avLst/>
          </a:prstGeom>
        </p:spPr>
      </p:pic>
    </p:spTree>
    <p:extLst>
      <p:ext uri="{BB962C8B-B14F-4D97-AF65-F5344CB8AC3E}">
        <p14:creationId xmlns:p14="http://schemas.microsoft.com/office/powerpoint/2010/main" val="597913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a:t>
            </a:r>
          </a:p>
        </p:txBody>
      </p:sp>
      <p:sp>
        <p:nvSpPr>
          <p:cNvPr id="3" name="Content Placeholder 2"/>
          <p:cNvSpPr>
            <a:spLocks noGrp="1"/>
          </p:cNvSpPr>
          <p:nvPr>
            <p:ph idx="1"/>
          </p:nvPr>
        </p:nvSpPr>
        <p:spPr/>
        <p:txBody>
          <a:bodyPr/>
          <a:lstStyle/>
          <a:p>
            <a:r>
              <a:rPr lang="en-US" dirty="0"/>
              <a:t>Interoperates with </a:t>
            </a:r>
            <a:r>
              <a:rPr lang="en-US" dirty="0" err="1"/>
              <a:t>SciPy</a:t>
            </a:r>
            <a:r>
              <a:rPr lang="en-US" dirty="0"/>
              <a:t>, R-</a:t>
            </a:r>
            <a:r>
              <a:rPr lang="en-US" dirty="0" err="1"/>
              <a:t>OpenSci</a:t>
            </a:r>
            <a:r>
              <a:rPr lang="en-US" dirty="0"/>
              <a:t>, </a:t>
            </a:r>
            <a:r>
              <a:rPr lang="en-US" dirty="0" err="1"/>
              <a:t>GitHub</a:t>
            </a:r>
            <a:r>
              <a:rPr lang="en-US" dirty="0"/>
              <a:t> …</a:t>
            </a:r>
          </a:p>
          <a:p>
            <a:r>
              <a:rPr lang="en-US" dirty="0"/>
              <a:t>Fully Open (CC BY, Apache 2)</a:t>
            </a:r>
          </a:p>
        </p:txBody>
      </p:sp>
    </p:spTree>
    <p:extLst>
      <p:ext uri="{BB962C8B-B14F-4D97-AF65-F5344CB8AC3E}">
        <p14:creationId xmlns:p14="http://schemas.microsoft.com/office/powerpoint/2010/main" val="686663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p:cNvSpPr txBox="1"/>
          <p:nvPr/>
        </p:nvSpPr>
        <p:spPr>
          <a:xfrm>
            <a:off x="2466029" y="5035628"/>
            <a:ext cx="1167095" cy="461643"/>
          </a:xfrm>
          <a:prstGeom prst="rect">
            <a:avLst/>
          </a:prstGeom>
          <a:solidFill>
            <a:srgbClr val="FFEEBA"/>
          </a:solidFill>
          <a:ln w="9525" cmpd="sng">
            <a:noFill/>
          </a:ln>
        </p:spPr>
        <p:txBody>
          <a:bodyPr wrap="none" lIns="91416" tIns="45709" rIns="91416" bIns="45709" rtlCol="0">
            <a:spAutoFit/>
          </a:bodyPr>
          <a:lstStyle/>
          <a:p>
            <a:r>
              <a:rPr lang="en-US" sz="2400" b="1" dirty="0"/>
              <a:t>cat</a:t>
            </a:r>
            <a:r>
              <a:rPr lang="en-US" sz="1700" dirty="0"/>
              <a:t>alogue</a:t>
            </a:r>
          </a:p>
        </p:txBody>
      </p:sp>
      <p:sp>
        <p:nvSpPr>
          <p:cNvPr id="110" name="TextBox 109"/>
          <p:cNvSpPr txBox="1"/>
          <p:nvPr/>
        </p:nvSpPr>
        <p:spPr>
          <a:xfrm>
            <a:off x="1482109" y="1269587"/>
            <a:ext cx="1498267" cy="461643"/>
          </a:xfrm>
          <a:prstGeom prst="rect">
            <a:avLst/>
          </a:prstGeom>
          <a:solidFill>
            <a:srgbClr val="FFEEBA"/>
          </a:solidFill>
          <a:ln>
            <a:noFill/>
          </a:ln>
        </p:spPr>
        <p:txBody>
          <a:bodyPr wrap="square" lIns="91416" tIns="45709" rIns="91416" bIns="45709" rtlCol="0">
            <a:spAutoFit/>
          </a:bodyPr>
          <a:lstStyle/>
          <a:p>
            <a:r>
              <a:rPr lang="en-US" sz="2400" b="1" dirty="0" err="1"/>
              <a:t>getpapers</a:t>
            </a:r>
            <a:endParaRPr lang="en-US" sz="2400" b="1" dirty="0"/>
          </a:p>
        </p:txBody>
      </p:sp>
      <p:grpSp>
        <p:nvGrpSpPr>
          <p:cNvPr id="113" name="Group 112"/>
          <p:cNvGrpSpPr/>
          <p:nvPr/>
        </p:nvGrpSpPr>
        <p:grpSpPr>
          <a:xfrm>
            <a:off x="244535" y="806103"/>
            <a:ext cx="755270" cy="463484"/>
            <a:chOff x="4648200" y="266700"/>
            <a:chExt cx="755270" cy="463484"/>
          </a:xfrm>
        </p:grpSpPr>
        <p:sp>
          <p:nvSpPr>
            <p:cNvPr id="111" name="Cloud 110"/>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4676438" y="266700"/>
              <a:ext cx="727032" cy="369332"/>
            </a:xfrm>
            <a:prstGeom prst="rect">
              <a:avLst/>
            </a:prstGeom>
          </p:spPr>
          <p:txBody>
            <a:bodyPr wrap="none">
              <a:spAutoFit/>
            </a:bodyPr>
            <a:lstStyle/>
            <a:p>
              <a:r>
                <a:rPr lang="en-US" dirty="0"/>
                <a:t>query</a:t>
              </a:r>
            </a:p>
          </p:txBody>
        </p:sp>
      </p:grpSp>
      <p:sp>
        <p:nvSpPr>
          <p:cNvPr id="121" name="Rectangle 120"/>
          <p:cNvSpPr/>
          <p:nvPr/>
        </p:nvSpPr>
        <p:spPr>
          <a:xfrm>
            <a:off x="1624640" y="1696118"/>
            <a:ext cx="827054" cy="646331"/>
          </a:xfrm>
          <a:prstGeom prst="rect">
            <a:avLst/>
          </a:prstGeom>
        </p:spPr>
        <p:txBody>
          <a:bodyPr wrap="square">
            <a:spAutoFit/>
          </a:bodyPr>
          <a:lstStyle/>
          <a:p>
            <a:r>
              <a:rPr lang="en-US" i="1" dirty="0"/>
              <a:t>Daily</a:t>
            </a:r>
          </a:p>
          <a:p>
            <a:r>
              <a:rPr lang="en-US" i="1" dirty="0"/>
              <a:t>Crawl</a:t>
            </a:r>
          </a:p>
        </p:txBody>
      </p:sp>
      <p:sp>
        <p:nvSpPr>
          <p:cNvPr id="123" name="Rectangle 122"/>
          <p:cNvSpPr/>
          <p:nvPr/>
        </p:nvSpPr>
        <p:spPr>
          <a:xfrm>
            <a:off x="1482109" y="575304"/>
            <a:ext cx="1497153" cy="738664"/>
          </a:xfrm>
          <a:prstGeom prst="rect">
            <a:avLst/>
          </a:prstGeom>
        </p:spPr>
        <p:txBody>
          <a:bodyPr wrap="square">
            <a:spAutoFit/>
          </a:bodyPr>
          <a:lstStyle/>
          <a:p>
            <a:r>
              <a:rPr lang="en-US" sz="1400" b="1" i="1" dirty="0" err="1">
                <a:solidFill>
                  <a:srgbClr val="008000"/>
                </a:solidFill>
              </a:rPr>
              <a:t>EuPMC</a:t>
            </a:r>
            <a:r>
              <a:rPr lang="en-US" sz="1400" b="1" i="1" dirty="0">
                <a:solidFill>
                  <a:srgbClr val="008000"/>
                </a:solidFill>
              </a:rPr>
              <a:t>, </a:t>
            </a:r>
            <a:r>
              <a:rPr lang="en-US" sz="1400" b="1" i="1" dirty="0" err="1">
                <a:solidFill>
                  <a:srgbClr val="008000"/>
                </a:solidFill>
              </a:rPr>
              <a:t>arXiv</a:t>
            </a:r>
            <a:endParaRPr lang="en-US" sz="1400" b="1" i="1" dirty="0">
              <a:solidFill>
                <a:srgbClr val="008000"/>
              </a:solidFill>
            </a:endParaRPr>
          </a:p>
          <a:p>
            <a:r>
              <a:rPr lang="en-US" sz="1400" b="1" i="1" dirty="0">
                <a:solidFill>
                  <a:srgbClr val="008000"/>
                </a:solidFill>
              </a:rPr>
              <a:t>CORE , HAL,</a:t>
            </a:r>
          </a:p>
          <a:p>
            <a:r>
              <a:rPr lang="en-US" sz="1400" b="1" i="1" dirty="0">
                <a:solidFill>
                  <a:srgbClr val="0000FF"/>
                </a:solidFill>
              </a:rPr>
              <a:t>(UNIV repos)</a:t>
            </a:r>
          </a:p>
        </p:txBody>
      </p:sp>
      <p:cxnSp>
        <p:nvCxnSpPr>
          <p:cNvPr id="126" name="Straight Arrow Connector 125"/>
          <p:cNvCxnSpPr/>
          <p:nvPr/>
        </p:nvCxnSpPr>
        <p:spPr>
          <a:xfrm>
            <a:off x="2422103" y="1883566"/>
            <a:ext cx="560854" cy="23415"/>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28" name="Rectangle 127"/>
          <p:cNvSpPr/>
          <p:nvPr/>
        </p:nvSpPr>
        <p:spPr>
          <a:xfrm>
            <a:off x="1623718" y="1797287"/>
            <a:ext cx="798385" cy="6165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9" name="Group 128"/>
          <p:cNvGrpSpPr/>
          <p:nvPr/>
        </p:nvGrpSpPr>
        <p:grpSpPr>
          <a:xfrm>
            <a:off x="92208" y="1797606"/>
            <a:ext cx="1136955" cy="957092"/>
            <a:chOff x="4648200" y="266700"/>
            <a:chExt cx="892598" cy="613541"/>
          </a:xfrm>
        </p:grpSpPr>
        <p:sp>
          <p:nvSpPr>
            <p:cNvPr id="130" name="Cloud 129"/>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4693391" y="295465"/>
              <a:ext cx="847407" cy="584776"/>
            </a:xfrm>
            <a:prstGeom prst="rect">
              <a:avLst/>
            </a:prstGeom>
          </p:spPr>
          <p:txBody>
            <a:bodyPr wrap="none">
              <a:spAutoFit/>
            </a:bodyPr>
            <a:lstStyle/>
            <a:p>
              <a:r>
                <a:rPr lang="en-US" sz="1600" dirty="0" err="1"/>
                <a:t>ToC</a:t>
              </a:r>
              <a:endParaRPr lang="en-US" sz="1600" dirty="0"/>
            </a:p>
            <a:p>
              <a:r>
                <a:rPr lang="en-US" sz="1600" dirty="0"/>
                <a:t>services</a:t>
              </a:r>
            </a:p>
          </p:txBody>
        </p:sp>
      </p:grpSp>
      <p:grpSp>
        <p:nvGrpSpPr>
          <p:cNvPr id="26" name="Group 25"/>
          <p:cNvGrpSpPr/>
          <p:nvPr/>
        </p:nvGrpSpPr>
        <p:grpSpPr>
          <a:xfrm>
            <a:off x="6410852" y="1624824"/>
            <a:ext cx="1874809" cy="1322415"/>
            <a:chOff x="3740247" y="2914048"/>
            <a:chExt cx="831753" cy="768952"/>
          </a:xfrm>
        </p:grpSpPr>
        <p:sp>
          <p:nvSpPr>
            <p:cNvPr id="27" name="Cloud 26"/>
            <p:cNvSpPr/>
            <p:nvPr/>
          </p:nvSpPr>
          <p:spPr>
            <a:xfrm>
              <a:off x="3740247" y="2914048"/>
              <a:ext cx="831753" cy="768952"/>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3920783" y="3034292"/>
              <a:ext cx="527021" cy="596642"/>
            </a:xfrm>
            <a:prstGeom prst="rect">
              <a:avLst/>
            </a:prstGeom>
            <a:noFill/>
          </p:spPr>
          <p:txBody>
            <a:bodyPr wrap="none" rtlCol="0">
              <a:spAutoFit/>
            </a:bodyPr>
            <a:lstStyle/>
            <a:p>
              <a:r>
                <a:rPr lang="en-US" dirty="0"/>
                <a:t>PDF HTML</a:t>
              </a:r>
            </a:p>
            <a:p>
              <a:r>
                <a:rPr lang="en-US" dirty="0"/>
                <a:t>DOC </a:t>
              </a:r>
              <a:r>
                <a:rPr lang="en-US" dirty="0" err="1"/>
                <a:t>ePUB</a:t>
              </a:r>
              <a:r>
                <a:rPr lang="en-US" dirty="0"/>
                <a:t> </a:t>
              </a:r>
            </a:p>
            <a:p>
              <a:r>
                <a:rPr lang="en-US" dirty="0" err="1"/>
                <a:t>TeX</a:t>
              </a:r>
              <a:r>
                <a:rPr lang="en-US" dirty="0"/>
                <a:t> XML </a:t>
              </a:r>
            </a:p>
          </p:txBody>
        </p:sp>
      </p:grpSp>
      <p:grpSp>
        <p:nvGrpSpPr>
          <p:cNvPr id="4" name="Group 3"/>
          <p:cNvGrpSpPr/>
          <p:nvPr/>
        </p:nvGrpSpPr>
        <p:grpSpPr>
          <a:xfrm>
            <a:off x="6954513" y="860847"/>
            <a:ext cx="1042233" cy="1010102"/>
            <a:chOff x="3891146" y="2943991"/>
            <a:chExt cx="831753" cy="768952"/>
          </a:xfrm>
          <a:solidFill>
            <a:schemeClr val="bg1"/>
          </a:solidFill>
        </p:grpSpPr>
        <p:sp>
          <p:nvSpPr>
            <p:cNvPr id="122" name="Cloud 121"/>
            <p:cNvSpPr/>
            <p:nvPr/>
          </p:nvSpPr>
          <p:spPr>
            <a:xfrm>
              <a:off x="3891146" y="2943991"/>
              <a:ext cx="831753" cy="768952"/>
            </a:xfrm>
            <a:prstGeom prst="cloud">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033121" y="3081199"/>
              <a:ext cx="574729" cy="492027"/>
            </a:xfrm>
            <a:prstGeom prst="rect">
              <a:avLst/>
            </a:prstGeom>
            <a:grpFill/>
          </p:spPr>
          <p:txBody>
            <a:bodyPr wrap="square" rtlCol="0">
              <a:spAutoFit/>
            </a:bodyPr>
            <a:lstStyle/>
            <a:p>
              <a:r>
                <a:rPr lang="en-US" dirty="0"/>
                <a:t>PNG</a:t>
              </a:r>
            </a:p>
            <a:p>
              <a:r>
                <a:rPr lang="en-US" dirty="0"/>
                <a:t>EPS</a:t>
              </a:r>
            </a:p>
          </p:txBody>
        </p:sp>
      </p:grpSp>
      <p:grpSp>
        <p:nvGrpSpPr>
          <p:cNvPr id="29" name="Group 28"/>
          <p:cNvGrpSpPr/>
          <p:nvPr/>
        </p:nvGrpSpPr>
        <p:grpSpPr>
          <a:xfrm>
            <a:off x="7805245" y="1093024"/>
            <a:ext cx="1075289" cy="998939"/>
            <a:chOff x="3740247" y="2914048"/>
            <a:chExt cx="831753" cy="768952"/>
          </a:xfrm>
          <a:solidFill>
            <a:schemeClr val="bg1"/>
          </a:solidFill>
        </p:grpSpPr>
        <p:sp>
          <p:nvSpPr>
            <p:cNvPr id="30" name="Cloud 29"/>
            <p:cNvSpPr/>
            <p:nvPr/>
          </p:nvSpPr>
          <p:spPr>
            <a:xfrm>
              <a:off x="3740247" y="2914048"/>
              <a:ext cx="831753" cy="768952"/>
            </a:xfrm>
            <a:prstGeom prst="cloud">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921086" y="3062021"/>
              <a:ext cx="490181" cy="513119"/>
            </a:xfrm>
            <a:prstGeom prst="rect">
              <a:avLst/>
            </a:prstGeom>
            <a:grpFill/>
          </p:spPr>
          <p:txBody>
            <a:bodyPr wrap="square" rtlCol="0">
              <a:spAutoFit/>
            </a:bodyPr>
            <a:lstStyle/>
            <a:p>
              <a:r>
                <a:rPr lang="en-US" dirty="0"/>
                <a:t>CSV</a:t>
              </a:r>
            </a:p>
            <a:p>
              <a:r>
                <a:rPr lang="en-US" dirty="0"/>
                <a:t>XLS</a:t>
              </a:r>
            </a:p>
          </p:txBody>
        </p:sp>
      </p:grpSp>
      <p:grpSp>
        <p:nvGrpSpPr>
          <p:cNvPr id="32" name="Group 31"/>
          <p:cNvGrpSpPr/>
          <p:nvPr/>
        </p:nvGrpSpPr>
        <p:grpSpPr>
          <a:xfrm>
            <a:off x="2980377" y="1560605"/>
            <a:ext cx="831753" cy="768952"/>
            <a:chOff x="3740247" y="2914048"/>
            <a:chExt cx="831753" cy="768952"/>
          </a:xfrm>
        </p:grpSpPr>
        <p:sp>
          <p:nvSpPr>
            <p:cNvPr id="33" name="Cloud 32"/>
            <p:cNvSpPr/>
            <p:nvPr/>
          </p:nvSpPr>
          <p:spPr>
            <a:xfrm>
              <a:off x="3740247" y="2914048"/>
              <a:ext cx="831753" cy="768952"/>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835400" y="2914048"/>
              <a:ext cx="646331" cy="646331"/>
            </a:xfrm>
            <a:prstGeom prst="rect">
              <a:avLst/>
            </a:prstGeom>
            <a:noFill/>
          </p:spPr>
          <p:txBody>
            <a:bodyPr wrap="none" rtlCol="0">
              <a:spAutoFit/>
            </a:bodyPr>
            <a:lstStyle/>
            <a:p>
              <a:r>
                <a:rPr lang="en-US" dirty="0"/>
                <a:t>URLs</a:t>
              </a:r>
            </a:p>
            <a:p>
              <a:r>
                <a:rPr lang="en-US" dirty="0"/>
                <a:t>DOIs</a:t>
              </a:r>
            </a:p>
          </p:txBody>
        </p:sp>
      </p:grpSp>
      <p:grpSp>
        <p:nvGrpSpPr>
          <p:cNvPr id="39" name="Group 38"/>
          <p:cNvGrpSpPr/>
          <p:nvPr/>
        </p:nvGrpSpPr>
        <p:grpSpPr>
          <a:xfrm>
            <a:off x="230605" y="1324918"/>
            <a:ext cx="755270" cy="463484"/>
            <a:chOff x="4648200" y="266700"/>
            <a:chExt cx="755270" cy="463484"/>
          </a:xfrm>
        </p:grpSpPr>
        <p:sp>
          <p:nvSpPr>
            <p:cNvPr id="40" name="Cloud 39"/>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676438" y="266700"/>
              <a:ext cx="691303" cy="369332"/>
            </a:xfrm>
            <a:prstGeom prst="rect">
              <a:avLst/>
            </a:prstGeom>
          </p:spPr>
          <p:txBody>
            <a:bodyPr wrap="none">
              <a:spAutoFit/>
            </a:bodyPr>
            <a:lstStyle/>
            <a:p>
              <a:r>
                <a:rPr lang="en-US" dirty="0"/>
                <a:t>crawl</a:t>
              </a:r>
            </a:p>
          </p:txBody>
        </p:sp>
      </p:grpSp>
      <p:cxnSp>
        <p:nvCxnSpPr>
          <p:cNvPr id="43" name="Straight Arrow Connector 42"/>
          <p:cNvCxnSpPr/>
          <p:nvPr/>
        </p:nvCxnSpPr>
        <p:spPr>
          <a:xfrm>
            <a:off x="985875" y="1601568"/>
            <a:ext cx="638765" cy="186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110" idx="1"/>
          </p:cNvCxnSpPr>
          <p:nvPr/>
        </p:nvCxnSpPr>
        <p:spPr>
          <a:xfrm>
            <a:off x="901205" y="1123301"/>
            <a:ext cx="580904" cy="37710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121" idx="1"/>
          </p:cNvCxnSpPr>
          <p:nvPr/>
        </p:nvCxnSpPr>
        <p:spPr>
          <a:xfrm flipV="1">
            <a:off x="1106837" y="2019284"/>
            <a:ext cx="517803" cy="335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4335285" y="1678227"/>
            <a:ext cx="1827922" cy="461643"/>
          </a:xfrm>
          <a:prstGeom prst="rect">
            <a:avLst/>
          </a:prstGeom>
          <a:solidFill>
            <a:srgbClr val="FFEEBA"/>
          </a:solidFill>
          <a:ln>
            <a:noFill/>
          </a:ln>
        </p:spPr>
        <p:txBody>
          <a:bodyPr wrap="square" lIns="91416" tIns="45709" rIns="91416" bIns="45709" rtlCol="0">
            <a:spAutoFit/>
          </a:bodyPr>
          <a:lstStyle/>
          <a:p>
            <a:r>
              <a:rPr lang="en-US" sz="2400" b="1" dirty="0"/>
              <a:t>quickscrape</a:t>
            </a:r>
          </a:p>
        </p:txBody>
      </p:sp>
      <p:cxnSp>
        <p:nvCxnSpPr>
          <p:cNvPr id="64" name="Straight Arrow Connector 63"/>
          <p:cNvCxnSpPr/>
          <p:nvPr/>
        </p:nvCxnSpPr>
        <p:spPr>
          <a:xfrm>
            <a:off x="3813349" y="1906589"/>
            <a:ext cx="52315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2" idx="3"/>
          </p:cNvCxnSpPr>
          <p:nvPr/>
        </p:nvCxnSpPr>
        <p:spPr>
          <a:xfrm>
            <a:off x="6163207" y="1909049"/>
            <a:ext cx="476678"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6705188" y="3312321"/>
            <a:ext cx="1103930" cy="461643"/>
          </a:xfrm>
          <a:prstGeom prst="rect">
            <a:avLst/>
          </a:prstGeom>
          <a:solidFill>
            <a:srgbClr val="FFEEBA"/>
          </a:solidFill>
          <a:ln>
            <a:noFill/>
          </a:ln>
        </p:spPr>
        <p:txBody>
          <a:bodyPr wrap="square" lIns="91416" tIns="45709" rIns="91416" bIns="45709" rtlCol="0">
            <a:spAutoFit/>
          </a:bodyPr>
          <a:lstStyle/>
          <a:p>
            <a:r>
              <a:rPr lang="en-US" sz="2400" b="1" dirty="0" err="1"/>
              <a:t>norma</a:t>
            </a:r>
            <a:endParaRPr lang="en-US" sz="2400" b="1" dirty="0"/>
          </a:p>
        </p:txBody>
      </p:sp>
      <p:sp>
        <p:nvSpPr>
          <p:cNvPr id="75" name="TextBox 74"/>
          <p:cNvSpPr txBox="1"/>
          <p:nvPr/>
        </p:nvSpPr>
        <p:spPr>
          <a:xfrm>
            <a:off x="7807661" y="3108405"/>
            <a:ext cx="1248513" cy="1138751"/>
          </a:xfrm>
          <a:prstGeom prst="rect">
            <a:avLst/>
          </a:prstGeom>
          <a:noFill/>
          <a:ln>
            <a:noFill/>
          </a:ln>
        </p:spPr>
        <p:txBody>
          <a:bodyPr wrap="square" lIns="91416" tIns="45709" rIns="91416" bIns="45709" rtlCol="0">
            <a:spAutoFit/>
          </a:bodyPr>
          <a:lstStyle/>
          <a:p>
            <a:r>
              <a:rPr lang="en-US" sz="1700" b="1" i="1" dirty="0">
                <a:solidFill>
                  <a:srgbClr val="FF0000"/>
                </a:solidFill>
              </a:rPr>
              <a:t>Normalizer</a:t>
            </a:r>
          </a:p>
          <a:p>
            <a:r>
              <a:rPr lang="en-US" sz="1700" b="1" i="1" dirty="0" err="1">
                <a:solidFill>
                  <a:srgbClr val="FF0000"/>
                </a:solidFill>
              </a:rPr>
              <a:t>Structurer</a:t>
            </a:r>
            <a:endParaRPr lang="en-US" sz="1700" b="1" i="1" dirty="0">
              <a:solidFill>
                <a:srgbClr val="FF0000"/>
              </a:solidFill>
            </a:endParaRPr>
          </a:p>
          <a:p>
            <a:r>
              <a:rPr lang="en-US" sz="1700" b="1" i="1" dirty="0">
                <a:solidFill>
                  <a:srgbClr val="FF0000"/>
                </a:solidFill>
              </a:rPr>
              <a:t>Semantic</a:t>
            </a:r>
          </a:p>
          <a:p>
            <a:r>
              <a:rPr lang="en-US" sz="1700" b="1" i="1" dirty="0">
                <a:solidFill>
                  <a:srgbClr val="FF0000"/>
                </a:solidFill>
              </a:rPr>
              <a:t>Tagger</a:t>
            </a:r>
          </a:p>
        </p:txBody>
      </p:sp>
      <p:cxnSp>
        <p:nvCxnSpPr>
          <p:cNvPr id="76" name="Straight Arrow Connector 75"/>
          <p:cNvCxnSpPr/>
          <p:nvPr/>
        </p:nvCxnSpPr>
        <p:spPr>
          <a:xfrm>
            <a:off x="7257153" y="2936224"/>
            <a:ext cx="0" cy="34436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7971067" y="2437289"/>
            <a:ext cx="701671" cy="369310"/>
          </a:xfrm>
          <a:prstGeom prst="rect">
            <a:avLst/>
          </a:prstGeom>
          <a:noFill/>
          <a:ln>
            <a:noFill/>
          </a:ln>
        </p:spPr>
        <p:txBody>
          <a:bodyPr wrap="square" lIns="91416" tIns="45709" rIns="91416" bIns="45709" rtlCol="0">
            <a:spAutoFit/>
          </a:bodyPr>
          <a:lstStyle/>
          <a:p>
            <a:r>
              <a:rPr lang="en-US" b="1" i="1" dirty="0">
                <a:solidFill>
                  <a:srgbClr val="008000"/>
                </a:solidFill>
              </a:rPr>
              <a:t>Text</a:t>
            </a:r>
          </a:p>
        </p:txBody>
      </p:sp>
      <p:sp>
        <p:nvSpPr>
          <p:cNvPr id="81" name="TextBox 80"/>
          <p:cNvSpPr txBox="1"/>
          <p:nvPr/>
        </p:nvSpPr>
        <p:spPr>
          <a:xfrm>
            <a:off x="8313221" y="775348"/>
            <a:ext cx="755793" cy="369310"/>
          </a:xfrm>
          <a:prstGeom prst="rect">
            <a:avLst/>
          </a:prstGeom>
          <a:noFill/>
          <a:ln>
            <a:noFill/>
          </a:ln>
        </p:spPr>
        <p:txBody>
          <a:bodyPr wrap="square" lIns="91416" tIns="45709" rIns="91416" bIns="45709" rtlCol="0">
            <a:spAutoFit/>
          </a:bodyPr>
          <a:lstStyle/>
          <a:p>
            <a:r>
              <a:rPr lang="en-US" b="1" i="1" dirty="0">
                <a:solidFill>
                  <a:srgbClr val="008000"/>
                </a:solidFill>
              </a:rPr>
              <a:t>Data</a:t>
            </a:r>
          </a:p>
        </p:txBody>
      </p:sp>
      <p:sp>
        <p:nvSpPr>
          <p:cNvPr id="82" name="TextBox 81"/>
          <p:cNvSpPr txBox="1"/>
          <p:nvPr/>
        </p:nvSpPr>
        <p:spPr>
          <a:xfrm>
            <a:off x="6545716" y="575304"/>
            <a:ext cx="1091748" cy="369310"/>
          </a:xfrm>
          <a:prstGeom prst="rect">
            <a:avLst/>
          </a:prstGeom>
          <a:noFill/>
          <a:ln>
            <a:noFill/>
          </a:ln>
        </p:spPr>
        <p:txBody>
          <a:bodyPr wrap="square" lIns="91416" tIns="45709" rIns="91416" bIns="45709" rtlCol="0">
            <a:spAutoFit/>
          </a:bodyPr>
          <a:lstStyle/>
          <a:p>
            <a:r>
              <a:rPr lang="en-US" b="1" i="1" dirty="0">
                <a:solidFill>
                  <a:srgbClr val="008000"/>
                </a:solidFill>
              </a:rPr>
              <a:t>Figures</a:t>
            </a:r>
          </a:p>
        </p:txBody>
      </p:sp>
      <p:cxnSp>
        <p:nvCxnSpPr>
          <p:cNvPr id="83" name="Straight Arrow Connector 82"/>
          <p:cNvCxnSpPr/>
          <p:nvPr/>
        </p:nvCxnSpPr>
        <p:spPr>
          <a:xfrm>
            <a:off x="7257153" y="3857008"/>
            <a:ext cx="0" cy="42939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89" idx="1"/>
            <a:endCxn id="108" idx="3"/>
          </p:cNvCxnSpPr>
          <p:nvPr/>
        </p:nvCxnSpPr>
        <p:spPr>
          <a:xfrm flipH="1">
            <a:off x="3633124" y="5249587"/>
            <a:ext cx="879877" cy="168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4513001" y="5018765"/>
            <a:ext cx="684830" cy="461643"/>
          </a:xfrm>
          <a:prstGeom prst="rect">
            <a:avLst/>
          </a:prstGeom>
          <a:solidFill>
            <a:srgbClr val="FFEEBA"/>
          </a:solidFill>
          <a:ln>
            <a:noFill/>
          </a:ln>
        </p:spPr>
        <p:txBody>
          <a:bodyPr wrap="square" lIns="91416" tIns="45709" rIns="91416" bIns="45709" rtlCol="0">
            <a:spAutoFit/>
          </a:bodyPr>
          <a:lstStyle/>
          <a:p>
            <a:r>
              <a:rPr lang="en-US" sz="2400" b="1" dirty="0" err="1"/>
              <a:t>ami</a:t>
            </a:r>
            <a:endParaRPr lang="en-US" sz="2400" b="1" dirty="0"/>
          </a:p>
        </p:txBody>
      </p:sp>
      <p:cxnSp>
        <p:nvCxnSpPr>
          <p:cNvPr id="127" name="Straight Arrow Connector 126"/>
          <p:cNvCxnSpPr/>
          <p:nvPr/>
        </p:nvCxnSpPr>
        <p:spPr>
          <a:xfrm flipH="1" flipV="1">
            <a:off x="2603510" y="2091963"/>
            <a:ext cx="472021" cy="654876"/>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4554164" y="2091963"/>
            <a:ext cx="233506" cy="538642"/>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a:stCxn id="142" idx="1"/>
          </p:cNvCxnSpPr>
          <p:nvPr/>
        </p:nvCxnSpPr>
        <p:spPr>
          <a:xfrm flipH="1">
            <a:off x="5246711" y="5234705"/>
            <a:ext cx="973641" cy="23057"/>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89" idx="0"/>
          </p:cNvCxnSpPr>
          <p:nvPr/>
        </p:nvCxnSpPr>
        <p:spPr>
          <a:xfrm>
            <a:off x="4543213" y="4302049"/>
            <a:ext cx="312203" cy="716716"/>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grpSp>
        <p:nvGrpSpPr>
          <p:cNvPr id="156" name="Group 155"/>
          <p:cNvGrpSpPr/>
          <p:nvPr/>
        </p:nvGrpSpPr>
        <p:grpSpPr>
          <a:xfrm>
            <a:off x="230605" y="2585733"/>
            <a:ext cx="962032" cy="723011"/>
            <a:chOff x="4648200" y="266700"/>
            <a:chExt cx="755270" cy="463484"/>
          </a:xfrm>
        </p:grpSpPr>
        <p:sp>
          <p:nvSpPr>
            <p:cNvPr id="157" name="Cloud 156"/>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58" name="Rectangle 157"/>
            <p:cNvSpPr/>
            <p:nvPr/>
          </p:nvSpPr>
          <p:spPr>
            <a:xfrm>
              <a:off x="4693391" y="295465"/>
              <a:ext cx="554062" cy="374869"/>
            </a:xfrm>
            <a:prstGeom prst="rect">
              <a:avLst/>
            </a:prstGeom>
          </p:spPr>
          <p:txBody>
            <a:bodyPr wrap="none">
              <a:spAutoFit/>
            </a:bodyPr>
            <a:lstStyle/>
            <a:p>
              <a:r>
                <a:rPr lang="en-US" sz="1600" b="1" dirty="0">
                  <a:solidFill>
                    <a:srgbClr val="0000FF"/>
                  </a:solidFill>
                </a:rPr>
                <a:t>UNIV</a:t>
              </a:r>
            </a:p>
            <a:p>
              <a:r>
                <a:rPr lang="en-US" sz="1600" b="1" dirty="0">
                  <a:solidFill>
                    <a:srgbClr val="0000FF"/>
                  </a:solidFill>
                </a:rPr>
                <a:t>Repos</a:t>
              </a:r>
            </a:p>
          </p:txBody>
        </p:sp>
      </p:grpSp>
      <p:cxnSp>
        <p:nvCxnSpPr>
          <p:cNvPr id="159" name="Straight Arrow Connector 158"/>
          <p:cNvCxnSpPr/>
          <p:nvPr/>
        </p:nvCxnSpPr>
        <p:spPr>
          <a:xfrm flipV="1">
            <a:off x="1176646" y="2329557"/>
            <a:ext cx="447994" cy="4172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2938751" y="5527186"/>
            <a:ext cx="425757" cy="588319"/>
          </a:xfrm>
          <a:prstGeom prst="straightConnector1">
            <a:avLst/>
          </a:prstGeom>
          <a:ln w="57150" cmpd="sng">
            <a:prstDash val="sysDash"/>
            <a:tailEnd type="arrow"/>
          </a:ln>
        </p:spPr>
        <p:style>
          <a:lnRef idx="2">
            <a:schemeClr val="accent1"/>
          </a:lnRef>
          <a:fillRef idx="0">
            <a:schemeClr val="accent1"/>
          </a:fillRef>
          <a:effectRef idx="1">
            <a:schemeClr val="accent1"/>
          </a:effectRef>
          <a:fontRef idx="minor">
            <a:schemeClr val="tx1"/>
          </a:fontRef>
        </p:style>
      </p:cxnSp>
      <p:pic>
        <p:nvPicPr>
          <p:cNvPr id="16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13403" y="6088907"/>
            <a:ext cx="917965" cy="7343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9" name="TextBox 168"/>
          <p:cNvSpPr txBox="1"/>
          <p:nvPr/>
        </p:nvSpPr>
        <p:spPr>
          <a:xfrm>
            <a:off x="2735610" y="4474720"/>
            <a:ext cx="967683" cy="353921"/>
          </a:xfrm>
          <a:prstGeom prst="rect">
            <a:avLst/>
          </a:prstGeom>
          <a:solidFill>
            <a:schemeClr val="bg1"/>
          </a:solidFill>
          <a:ln>
            <a:noFill/>
          </a:ln>
        </p:spPr>
        <p:txBody>
          <a:bodyPr wrap="square" lIns="91416" tIns="45709" rIns="91416" bIns="45709" rtlCol="0">
            <a:spAutoFit/>
          </a:bodyPr>
          <a:lstStyle/>
          <a:p>
            <a:r>
              <a:rPr lang="en-US" sz="1700" b="1" i="1" dirty="0">
                <a:solidFill>
                  <a:srgbClr val="FF0000"/>
                </a:solidFill>
              </a:rPr>
              <a:t>search</a:t>
            </a:r>
          </a:p>
        </p:txBody>
      </p:sp>
      <p:cxnSp>
        <p:nvCxnSpPr>
          <p:cNvPr id="175" name="Straight Arrow Connector 174"/>
          <p:cNvCxnSpPr/>
          <p:nvPr/>
        </p:nvCxnSpPr>
        <p:spPr>
          <a:xfrm flipV="1">
            <a:off x="3811437" y="5433771"/>
            <a:ext cx="701564" cy="617046"/>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178" name="TextBox 177"/>
          <p:cNvSpPr txBox="1"/>
          <p:nvPr/>
        </p:nvSpPr>
        <p:spPr>
          <a:xfrm>
            <a:off x="3614880" y="5610241"/>
            <a:ext cx="928333" cy="352018"/>
          </a:xfrm>
          <a:prstGeom prst="rect">
            <a:avLst/>
          </a:prstGeom>
          <a:solidFill>
            <a:schemeClr val="bg1"/>
          </a:solidFill>
          <a:ln>
            <a:noFill/>
          </a:ln>
        </p:spPr>
        <p:txBody>
          <a:bodyPr wrap="square" lIns="91416" tIns="45709" rIns="91416" bIns="45709" rtlCol="0">
            <a:spAutoFit/>
          </a:bodyPr>
          <a:lstStyle/>
          <a:p>
            <a:r>
              <a:rPr lang="en-US" sz="1700" b="1" i="1" dirty="0">
                <a:solidFill>
                  <a:srgbClr val="FF0000"/>
                </a:solidFill>
              </a:rPr>
              <a:t>Lookup</a:t>
            </a:r>
          </a:p>
        </p:txBody>
      </p:sp>
      <p:sp>
        <p:nvSpPr>
          <p:cNvPr id="179" name="TextBox 178"/>
          <p:cNvSpPr txBox="1"/>
          <p:nvPr/>
        </p:nvSpPr>
        <p:spPr>
          <a:xfrm>
            <a:off x="4656619" y="5786250"/>
            <a:ext cx="1511844" cy="830975"/>
          </a:xfrm>
          <a:prstGeom prst="rect">
            <a:avLst/>
          </a:prstGeom>
          <a:noFill/>
          <a:ln>
            <a:noFill/>
          </a:ln>
        </p:spPr>
        <p:txBody>
          <a:bodyPr wrap="square" lIns="91416" tIns="45709" rIns="91416" bIns="45709" rtlCol="0">
            <a:spAutoFit/>
          </a:bodyPr>
          <a:lstStyle/>
          <a:p>
            <a:r>
              <a:rPr lang="en-US" sz="2400" b="1" i="1" dirty="0">
                <a:solidFill>
                  <a:srgbClr val="008000"/>
                </a:solidFill>
              </a:rPr>
              <a:t>CONTENT</a:t>
            </a:r>
          </a:p>
          <a:p>
            <a:r>
              <a:rPr lang="en-US" sz="2400" b="1" i="1" dirty="0">
                <a:solidFill>
                  <a:srgbClr val="008000"/>
                </a:solidFill>
              </a:rPr>
              <a:t>MINING</a:t>
            </a:r>
          </a:p>
        </p:txBody>
      </p:sp>
      <p:grpSp>
        <p:nvGrpSpPr>
          <p:cNvPr id="60" name="Group 59"/>
          <p:cNvGrpSpPr/>
          <p:nvPr/>
        </p:nvGrpSpPr>
        <p:grpSpPr>
          <a:xfrm>
            <a:off x="4329954" y="2822914"/>
            <a:ext cx="981778" cy="482184"/>
            <a:chOff x="4421009" y="2304029"/>
            <a:chExt cx="981778" cy="482184"/>
          </a:xfrm>
        </p:grpSpPr>
        <p:sp>
          <p:nvSpPr>
            <p:cNvPr id="115" name="Cloud 114"/>
            <p:cNvSpPr/>
            <p:nvPr/>
          </p:nvSpPr>
          <p:spPr>
            <a:xfrm>
              <a:off x="4421009" y="2304029"/>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4562535" y="2334063"/>
              <a:ext cx="609251" cy="352214"/>
            </a:xfrm>
            <a:prstGeom prst="rect">
              <a:avLst/>
            </a:prstGeom>
            <a:ln>
              <a:noFill/>
            </a:ln>
          </p:spPr>
          <p:txBody>
            <a:bodyPr wrap="none">
              <a:spAutoFit/>
            </a:bodyPr>
            <a:lstStyle/>
            <a:p>
              <a:r>
                <a:rPr lang="en-US" sz="1600" dirty="0" err="1"/>
                <a:t>Chem</a:t>
              </a:r>
              <a:endParaRPr lang="en-US" sz="1600" dirty="0"/>
            </a:p>
          </p:txBody>
        </p:sp>
      </p:grpSp>
      <p:grpSp>
        <p:nvGrpSpPr>
          <p:cNvPr id="61" name="Group 60"/>
          <p:cNvGrpSpPr/>
          <p:nvPr/>
        </p:nvGrpSpPr>
        <p:grpSpPr>
          <a:xfrm>
            <a:off x="4751818" y="3396035"/>
            <a:ext cx="981778" cy="482184"/>
            <a:chOff x="4861485" y="2944481"/>
            <a:chExt cx="981778" cy="482184"/>
          </a:xfrm>
        </p:grpSpPr>
        <p:sp>
          <p:nvSpPr>
            <p:cNvPr id="95" name="Cloud 94"/>
            <p:cNvSpPr/>
            <p:nvPr/>
          </p:nvSpPr>
          <p:spPr>
            <a:xfrm>
              <a:off x="4861485" y="2944481"/>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5003011" y="2974515"/>
              <a:ext cx="646631" cy="338554"/>
            </a:xfrm>
            <a:prstGeom prst="rect">
              <a:avLst/>
            </a:prstGeom>
            <a:ln>
              <a:noFill/>
            </a:ln>
          </p:spPr>
          <p:txBody>
            <a:bodyPr wrap="none">
              <a:spAutoFit/>
            </a:bodyPr>
            <a:lstStyle/>
            <a:p>
              <a:r>
                <a:rPr lang="en-US" sz="1600" dirty="0" err="1"/>
                <a:t>Phylo</a:t>
              </a:r>
              <a:endParaRPr lang="en-US" sz="1600" dirty="0"/>
            </a:p>
          </p:txBody>
        </p:sp>
      </p:grpSp>
      <p:grpSp>
        <p:nvGrpSpPr>
          <p:cNvPr id="57" name="Group 56"/>
          <p:cNvGrpSpPr/>
          <p:nvPr/>
        </p:nvGrpSpPr>
        <p:grpSpPr>
          <a:xfrm>
            <a:off x="2681915" y="2887438"/>
            <a:ext cx="791931" cy="441933"/>
            <a:chOff x="3011707" y="2554364"/>
            <a:chExt cx="791931" cy="441933"/>
          </a:xfrm>
        </p:grpSpPr>
        <p:sp>
          <p:nvSpPr>
            <p:cNvPr id="99" name="Cloud 98"/>
            <p:cNvSpPr/>
            <p:nvPr/>
          </p:nvSpPr>
          <p:spPr>
            <a:xfrm>
              <a:off x="3011707" y="2554364"/>
              <a:ext cx="791931" cy="441933"/>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3065402" y="2554364"/>
              <a:ext cx="628898" cy="338554"/>
            </a:xfrm>
            <a:prstGeom prst="rect">
              <a:avLst/>
            </a:prstGeom>
            <a:ln>
              <a:noFill/>
            </a:ln>
          </p:spPr>
          <p:txBody>
            <a:bodyPr wrap="none">
              <a:spAutoFit/>
            </a:bodyPr>
            <a:lstStyle/>
            <a:p>
              <a:r>
                <a:rPr lang="en-US" sz="1600" dirty="0"/>
                <a:t>Trials</a:t>
              </a:r>
            </a:p>
          </p:txBody>
        </p:sp>
      </p:grpSp>
      <p:grpSp>
        <p:nvGrpSpPr>
          <p:cNvPr id="58" name="Group 57"/>
          <p:cNvGrpSpPr/>
          <p:nvPr/>
        </p:nvGrpSpPr>
        <p:grpSpPr>
          <a:xfrm>
            <a:off x="2492068" y="3615916"/>
            <a:ext cx="981778" cy="482184"/>
            <a:chOff x="2558167" y="3226989"/>
            <a:chExt cx="981778" cy="482184"/>
          </a:xfrm>
        </p:grpSpPr>
        <p:sp>
          <p:nvSpPr>
            <p:cNvPr id="102" name="Cloud 101"/>
            <p:cNvSpPr/>
            <p:nvPr/>
          </p:nvSpPr>
          <p:spPr>
            <a:xfrm>
              <a:off x="2558167" y="3226989"/>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2699693" y="3257023"/>
              <a:ext cx="752830" cy="338554"/>
            </a:xfrm>
            <a:prstGeom prst="rect">
              <a:avLst/>
            </a:prstGeom>
            <a:ln>
              <a:noFill/>
            </a:ln>
          </p:spPr>
          <p:txBody>
            <a:bodyPr wrap="none">
              <a:spAutoFit/>
            </a:bodyPr>
            <a:lstStyle/>
            <a:p>
              <a:r>
                <a:rPr lang="en-US" sz="1600" dirty="0"/>
                <a:t>Crystal</a:t>
              </a:r>
            </a:p>
          </p:txBody>
        </p:sp>
      </p:grpSp>
      <p:grpSp>
        <p:nvGrpSpPr>
          <p:cNvPr id="59" name="Group 58"/>
          <p:cNvGrpSpPr/>
          <p:nvPr/>
        </p:nvGrpSpPr>
        <p:grpSpPr>
          <a:xfrm>
            <a:off x="3572386" y="3746964"/>
            <a:ext cx="981778" cy="482184"/>
            <a:chOff x="4106708" y="3538124"/>
            <a:chExt cx="981778" cy="482184"/>
          </a:xfrm>
        </p:grpSpPr>
        <p:sp>
          <p:nvSpPr>
            <p:cNvPr id="105" name="Cloud 104"/>
            <p:cNvSpPr/>
            <p:nvPr/>
          </p:nvSpPr>
          <p:spPr>
            <a:xfrm>
              <a:off x="4106708" y="3538124"/>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4167446" y="3669379"/>
              <a:ext cx="692818" cy="338554"/>
            </a:xfrm>
            <a:prstGeom prst="rect">
              <a:avLst/>
            </a:prstGeom>
            <a:ln>
              <a:noFill/>
            </a:ln>
          </p:spPr>
          <p:txBody>
            <a:bodyPr wrap="none">
              <a:spAutoFit/>
            </a:bodyPr>
            <a:lstStyle/>
            <a:p>
              <a:r>
                <a:rPr lang="en-US" sz="1600" dirty="0"/>
                <a:t>Plants</a:t>
              </a:r>
            </a:p>
          </p:txBody>
        </p:sp>
      </p:grpSp>
      <p:sp>
        <p:nvSpPr>
          <p:cNvPr id="117" name="Rectangle 116"/>
          <p:cNvSpPr/>
          <p:nvPr/>
        </p:nvSpPr>
        <p:spPr>
          <a:xfrm>
            <a:off x="2979262" y="3215381"/>
            <a:ext cx="1903085" cy="461665"/>
          </a:xfrm>
          <a:prstGeom prst="rect">
            <a:avLst/>
          </a:prstGeom>
          <a:ln>
            <a:noFill/>
          </a:ln>
        </p:spPr>
        <p:txBody>
          <a:bodyPr wrap="none">
            <a:spAutoFit/>
          </a:bodyPr>
          <a:lstStyle/>
          <a:p>
            <a:r>
              <a:rPr lang="en-US" sz="2400" b="1" dirty="0">
                <a:solidFill>
                  <a:schemeClr val="accent6"/>
                </a:solidFill>
              </a:rPr>
              <a:t>COMMUNITY</a:t>
            </a:r>
          </a:p>
        </p:txBody>
      </p:sp>
      <p:cxnSp>
        <p:nvCxnSpPr>
          <p:cNvPr id="134" name="Straight Arrow Connector 133"/>
          <p:cNvCxnSpPr/>
          <p:nvPr/>
        </p:nvCxnSpPr>
        <p:spPr>
          <a:xfrm flipV="1">
            <a:off x="5964014" y="3523034"/>
            <a:ext cx="741174" cy="1"/>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5" name="Cloud 184"/>
          <p:cNvSpPr/>
          <p:nvPr/>
        </p:nvSpPr>
        <p:spPr>
          <a:xfrm>
            <a:off x="2076712" y="2630605"/>
            <a:ext cx="3813167" cy="1780775"/>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4313248" y="4480137"/>
            <a:ext cx="843728" cy="352018"/>
          </a:xfrm>
          <a:prstGeom prst="rect">
            <a:avLst/>
          </a:prstGeom>
          <a:noFill/>
          <a:ln>
            <a:noFill/>
          </a:ln>
        </p:spPr>
        <p:txBody>
          <a:bodyPr wrap="square" lIns="91416" tIns="45709" rIns="91416" bIns="45709" rtlCol="0">
            <a:spAutoFit/>
          </a:bodyPr>
          <a:lstStyle/>
          <a:p>
            <a:r>
              <a:rPr lang="en-US" sz="1700" b="1" i="1" dirty="0">
                <a:solidFill>
                  <a:srgbClr val="FF0000"/>
                </a:solidFill>
              </a:rPr>
              <a:t>plugins</a:t>
            </a:r>
          </a:p>
        </p:txBody>
      </p:sp>
      <p:cxnSp>
        <p:nvCxnSpPr>
          <p:cNvPr id="209" name="Straight Arrow Connector 208"/>
          <p:cNvCxnSpPr>
            <a:stCxn id="108" idx="1"/>
            <a:endCxn id="217" idx="3"/>
          </p:cNvCxnSpPr>
          <p:nvPr/>
        </p:nvCxnSpPr>
        <p:spPr>
          <a:xfrm flipH="1">
            <a:off x="1953470" y="5266450"/>
            <a:ext cx="512559" cy="3729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17" name="Picture 2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605" y="4414066"/>
            <a:ext cx="1722865" cy="1779353"/>
          </a:xfrm>
          <a:prstGeom prst="rect">
            <a:avLst/>
          </a:prstGeom>
          <a:solidFill>
            <a:schemeClr val="bg1"/>
          </a:solidFill>
          <a:ln>
            <a:solidFill>
              <a:schemeClr val="tx1"/>
            </a:solidFill>
          </a:ln>
        </p:spPr>
      </p:pic>
      <p:sp>
        <p:nvSpPr>
          <p:cNvPr id="220" name="TextBox 219"/>
          <p:cNvSpPr txBox="1"/>
          <p:nvPr/>
        </p:nvSpPr>
        <p:spPr>
          <a:xfrm>
            <a:off x="412473" y="6245032"/>
            <a:ext cx="1568079" cy="615531"/>
          </a:xfrm>
          <a:prstGeom prst="rect">
            <a:avLst/>
          </a:prstGeom>
          <a:solidFill>
            <a:schemeClr val="bg1"/>
          </a:solidFill>
          <a:ln>
            <a:noFill/>
          </a:ln>
        </p:spPr>
        <p:txBody>
          <a:bodyPr wrap="square" lIns="91416" tIns="45709" rIns="91416" bIns="45709" rtlCol="0">
            <a:spAutoFit/>
          </a:bodyPr>
          <a:lstStyle/>
          <a:p>
            <a:r>
              <a:rPr lang="en-US" sz="1700" b="1" i="1" dirty="0">
                <a:solidFill>
                  <a:srgbClr val="FF0000"/>
                </a:solidFill>
              </a:rPr>
              <a:t>Visualization</a:t>
            </a:r>
          </a:p>
          <a:p>
            <a:r>
              <a:rPr lang="en-US" sz="1700" b="1" i="1" dirty="0">
                <a:solidFill>
                  <a:srgbClr val="FF0000"/>
                </a:solidFill>
              </a:rPr>
              <a:t>and Analysis</a:t>
            </a:r>
          </a:p>
        </p:txBody>
      </p:sp>
      <p:cxnSp>
        <p:nvCxnSpPr>
          <p:cNvPr id="222" name="Straight Arrow Connector 221"/>
          <p:cNvCxnSpPr/>
          <p:nvPr/>
        </p:nvCxnSpPr>
        <p:spPr>
          <a:xfrm flipH="1">
            <a:off x="2915421" y="4302049"/>
            <a:ext cx="518291" cy="704016"/>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422738" y="1054421"/>
            <a:ext cx="1600314" cy="461665"/>
          </a:xfrm>
          <a:prstGeom prst="rect">
            <a:avLst/>
          </a:prstGeom>
          <a:solidFill>
            <a:schemeClr val="bg1"/>
          </a:solidFill>
        </p:spPr>
        <p:txBody>
          <a:bodyPr wrap="square" rtlCol="0">
            <a:spAutoFit/>
          </a:bodyPr>
          <a:lstStyle/>
          <a:p>
            <a:r>
              <a:rPr lang="en-US" sz="1200" dirty="0" err="1">
                <a:solidFill>
                  <a:srgbClr val="008000"/>
                </a:solidFill>
              </a:rPr>
              <a:t>PloSONE</a:t>
            </a:r>
            <a:r>
              <a:rPr lang="en-US" sz="1200" dirty="0">
                <a:solidFill>
                  <a:srgbClr val="008000"/>
                </a:solidFill>
              </a:rPr>
              <a:t>, BMC, </a:t>
            </a:r>
            <a:r>
              <a:rPr lang="en-US" sz="1200" dirty="0" err="1">
                <a:solidFill>
                  <a:srgbClr val="008000"/>
                </a:solidFill>
              </a:rPr>
              <a:t>peerJ</a:t>
            </a:r>
            <a:r>
              <a:rPr lang="en-US" sz="1200" dirty="0">
                <a:solidFill>
                  <a:srgbClr val="008000"/>
                </a:solidFill>
              </a:rPr>
              <a:t>… </a:t>
            </a:r>
            <a:r>
              <a:rPr lang="en-US" sz="1200" dirty="0">
                <a:solidFill>
                  <a:srgbClr val="FF0000"/>
                </a:solidFill>
              </a:rPr>
              <a:t>Nature, IEEE, Elsevier…</a:t>
            </a:r>
          </a:p>
        </p:txBody>
      </p:sp>
      <p:sp>
        <p:nvSpPr>
          <p:cNvPr id="5" name="Rectangle 4"/>
          <p:cNvSpPr/>
          <p:nvPr/>
        </p:nvSpPr>
        <p:spPr>
          <a:xfrm>
            <a:off x="4378699" y="590224"/>
            <a:ext cx="1585315" cy="369332"/>
          </a:xfrm>
          <a:prstGeom prst="rect">
            <a:avLst/>
          </a:prstGeom>
        </p:spPr>
        <p:txBody>
          <a:bodyPr wrap="none">
            <a:spAutoFit/>
          </a:bodyPr>
          <a:lstStyle/>
          <a:p>
            <a:r>
              <a:rPr lang="en-US" b="1" i="1" dirty="0">
                <a:solidFill>
                  <a:srgbClr val="008000"/>
                </a:solidFill>
              </a:rPr>
              <a:t>Publisher Sites</a:t>
            </a:r>
            <a:endParaRPr lang="en-US" dirty="0">
              <a:solidFill>
                <a:srgbClr val="008000"/>
              </a:solidFill>
            </a:endParaRPr>
          </a:p>
        </p:txBody>
      </p:sp>
      <p:sp>
        <p:nvSpPr>
          <p:cNvPr id="7" name="Rectangle 6"/>
          <p:cNvSpPr/>
          <p:nvPr/>
        </p:nvSpPr>
        <p:spPr>
          <a:xfrm>
            <a:off x="6271152" y="4318788"/>
            <a:ext cx="992573" cy="14674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4237003" y="2200007"/>
            <a:ext cx="960828" cy="353921"/>
          </a:xfrm>
          <a:prstGeom prst="rect">
            <a:avLst/>
          </a:prstGeom>
          <a:noFill/>
          <a:ln>
            <a:noFill/>
          </a:ln>
        </p:spPr>
        <p:txBody>
          <a:bodyPr wrap="square" lIns="91416" tIns="45709" rIns="91416" bIns="45709" rtlCol="0">
            <a:spAutoFit/>
          </a:bodyPr>
          <a:lstStyle/>
          <a:p>
            <a:r>
              <a:rPr lang="en-US" sz="1700" b="1" i="1" dirty="0">
                <a:solidFill>
                  <a:srgbClr val="FF0000"/>
                </a:solidFill>
              </a:rPr>
              <a:t>scrapers</a:t>
            </a:r>
          </a:p>
        </p:txBody>
      </p:sp>
      <p:sp>
        <p:nvSpPr>
          <p:cNvPr id="97" name="TextBox 96"/>
          <p:cNvSpPr txBox="1"/>
          <p:nvPr/>
        </p:nvSpPr>
        <p:spPr>
          <a:xfrm>
            <a:off x="2481186" y="2321955"/>
            <a:ext cx="960828" cy="353921"/>
          </a:xfrm>
          <a:prstGeom prst="rect">
            <a:avLst/>
          </a:prstGeom>
          <a:noFill/>
          <a:ln>
            <a:noFill/>
          </a:ln>
        </p:spPr>
        <p:txBody>
          <a:bodyPr wrap="square" lIns="91416" tIns="45709" rIns="91416" bIns="45709" rtlCol="0">
            <a:spAutoFit/>
          </a:bodyPr>
          <a:lstStyle/>
          <a:p>
            <a:r>
              <a:rPr lang="en-US" sz="1700" b="1" i="1" dirty="0">
                <a:solidFill>
                  <a:srgbClr val="FF0000"/>
                </a:solidFill>
              </a:rPr>
              <a:t>queries</a:t>
            </a:r>
          </a:p>
        </p:txBody>
      </p:sp>
      <p:sp>
        <p:nvSpPr>
          <p:cNvPr id="98" name="TextBox 97"/>
          <p:cNvSpPr txBox="1"/>
          <p:nvPr/>
        </p:nvSpPr>
        <p:spPr>
          <a:xfrm>
            <a:off x="5892338" y="3473362"/>
            <a:ext cx="960828" cy="353921"/>
          </a:xfrm>
          <a:prstGeom prst="rect">
            <a:avLst/>
          </a:prstGeom>
          <a:noFill/>
          <a:ln>
            <a:noFill/>
          </a:ln>
        </p:spPr>
        <p:txBody>
          <a:bodyPr wrap="square" lIns="91416" tIns="45709" rIns="91416" bIns="45709" rtlCol="0">
            <a:spAutoFit/>
          </a:bodyPr>
          <a:lstStyle/>
          <a:p>
            <a:r>
              <a:rPr lang="en-US" sz="1700" b="1" i="1" dirty="0">
                <a:solidFill>
                  <a:srgbClr val="FF0000"/>
                </a:solidFill>
              </a:rPr>
              <a:t>taggers</a:t>
            </a:r>
          </a:p>
        </p:txBody>
      </p:sp>
      <p:cxnSp>
        <p:nvCxnSpPr>
          <p:cNvPr id="11" name="Straight Connector 10"/>
          <p:cNvCxnSpPr/>
          <p:nvPr/>
        </p:nvCxnSpPr>
        <p:spPr>
          <a:xfrm>
            <a:off x="6398152" y="45826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6398152" y="4658870"/>
            <a:ext cx="54366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220352" y="4255316"/>
            <a:ext cx="779994" cy="307777"/>
          </a:xfrm>
          <a:prstGeom prst="rect">
            <a:avLst/>
          </a:prstGeom>
          <a:noFill/>
        </p:spPr>
        <p:txBody>
          <a:bodyPr wrap="none" rtlCol="0">
            <a:spAutoFit/>
          </a:bodyPr>
          <a:lstStyle/>
          <a:p>
            <a:r>
              <a:rPr lang="en-US" sz="1400" dirty="0"/>
              <a:t>abstract</a:t>
            </a:r>
          </a:p>
        </p:txBody>
      </p:sp>
      <p:cxnSp>
        <p:nvCxnSpPr>
          <p:cNvPr id="104" name="Straight Connector 103"/>
          <p:cNvCxnSpPr/>
          <p:nvPr/>
        </p:nvCxnSpPr>
        <p:spPr>
          <a:xfrm>
            <a:off x="6398152" y="49382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6398152" y="5014470"/>
            <a:ext cx="543661" cy="0"/>
          </a:xfrm>
          <a:prstGeom prst="line">
            <a:avLst/>
          </a:prstGeom>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6220352" y="4610916"/>
            <a:ext cx="831102" cy="307777"/>
          </a:xfrm>
          <a:prstGeom prst="rect">
            <a:avLst/>
          </a:prstGeom>
          <a:noFill/>
        </p:spPr>
        <p:txBody>
          <a:bodyPr wrap="none" rtlCol="0">
            <a:spAutoFit/>
          </a:bodyPr>
          <a:lstStyle/>
          <a:p>
            <a:r>
              <a:rPr lang="en-US" sz="1400" dirty="0"/>
              <a:t>methods</a:t>
            </a:r>
          </a:p>
        </p:txBody>
      </p:sp>
      <p:cxnSp>
        <p:nvCxnSpPr>
          <p:cNvPr id="114" name="Straight Connector 113"/>
          <p:cNvCxnSpPr/>
          <p:nvPr/>
        </p:nvCxnSpPr>
        <p:spPr>
          <a:xfrm>
            <a:off x="6398152" y="50906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6398152" y="51668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6398152" y="5364662"/>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398152" y="5440862"/>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398152" y="5517062"/>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6398152" y="5593262"/>
            <a:ext cx="543661" cy="0"/>
          </a:xfrm>
          <a:prstGeom prst="line">
            <a:avLst/>
          </a:prstGeom>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6220352" y="5080816"/>
            <a:ext cx="962423" cy="307777"/>
          </a:xfrm>
          <a:prstGeom prst="rect">
            <a:avLst/>
          </a:prstGeom>
          <a:noFill/>
        </p:spPr>
        <p:txBody>
          <a:bodyPr wrap="none" rtlCol="0">
            <a:spAutoFit/>
          </a:bodyPr>
          <a:lstStyle/>
          <a:p>
            <a:r>
              <a:rPr lang="en-US" sz="1400" dirty="0"/>
              <a:t>references</a:t>
            </a:r>
          </a:p>
        </p:txBody>
      </p:sp>
      <p:sp>
        <p:nvSpPr>
          <p:cNvPr id="143" name="Rectangle 142"/>
          <p:cNvSpPr/>
          <p:nvPr/>
        </p:nvSpPr>
        <p:spPr>
          <a:xfrm>
            <a:off x="7306905" y="4322480"/>
            <a:ext cx="992573" cy="14674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p:cNvSpPr txBox="1"/>
          <p:nvPr/>
        </p:nvSpPr>
        <p:spPr>
          <a:xfrm>
            <a:off x="7326977" y="4320533"/>
            <a:ext cx="933406" cy="365228"/>
          </a:xfrm>
          <a:prstGeom prst="rect">
            <a:avLst/>
          </a:prstGeom>
          <a:noFill/>
        </p:spPr>
        <p:txBody>
          <a:bodyPr wrap="none" rtlCol="0">
            <a:spAutoFit/>
          </a:bodyPr>
          <a:lstStyle/>
          <a:p>
            <a:pPr>
              <a:lnSpc>
                <a:spcPct val="60000"/>
              </a:lnSpc>
            </a:pPr>
            <a:r>
              <a:rPr lang="en-US" sz="1400" dirty="0"/>
              <a:t>Captioned</a:t>
            </a:r>
          </a:p>
          <a:p>
            <a:pPr>
              <a:lnSpc>
                <a:spcPct val="60000"/>
              </a:lnSpc>
            </a:pPr>
            <a:r>
              <a:rPr lang="en-US" sz="1400" dirty="0"/>
              <a:t>Figures</a:t>
            </a:r>
          </a:p>
        </p:txBody>
      </p:sp>
      <p:sp>
        <p:nvSpPr>
          <p:cNvPr id="150" name="TextBox 149"/>
          <p:cNvSpPr txBox="1"/>
          <p:nvPr/>
        </p:nvSpPr>
        <p:spPr>
          <a:xfrm>
            <a:off x="7699158" y="4592522"/>
            <a:ext cx="569775" cy="307777"/>
          </a:xfrm>
          <a:prstGeom prst="rect">
            <a:avLst/>
          </a:prstGeom>
          <a:noFill/>
        </p:spPr>
        <p:txBody>
          <a:bodyPr wrap="none" rtlCol="0">
            <a:spAutoFit/>
          </a:bodyPr>
          <a:lstStyle/>
          <a:p>
            <a:r>
              <a:rPr lang="en-US" sz="1400" dirty="0"/>
              <a:t>Fig. 1</a:t>
            </a:r>
          </a:p>
        </p:txBody>
      </p:sp>
      <p:pic>
        <p:nvPicPr>
          <p:cNvPr id="165" name="Picture 16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33369" y="4704053"/>
            <a:ext cx="266792" cy="392257"/>
          </a:xfrm>
          <a:prstGeom prst="rect">
            <a:avLst/>
          </a:prstGeom>
        </p:spPr>
      </p:pic>
      <p:grpSp>
        <p:nvGrpSpPr>
          <p:cNvPr id="21" name="Group 20"/>
          <p:cNvGrpSpPr/>
          <p:nvPr/>
        </p:nvGrpSpPr>
        <p:grpSpPr>
          <a:xfrm>
            <a:off x="7819263" y="4879441"/>
            <a:ext cx="204789" cy="152400"/>
            <a:chOff x="7765483" y="4599490"/>
            <a:chExt cx="204789" cy="152400"/>
          </a:xfrm>
        </p:grpSpPr>
        <p:cxnSp>
          <p:nvCxnSpPr>
            <p:cNvPr id="166" name="Straight Connector 165"/>
            <p:cNvCxnSpPr/>
            <p:nvPr/>
          </p:nvCxnSpPr>
          <p:spPr>
            <a:xfrm>
              <a:off x="7765483" y="4599490"/>
              <a:ext cx="2047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7765483" y="4675690"/>
              <a:ext cx="2047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7765483" y="4751890"/>
              <a:ext cx="20478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72" name="TextBox 171"/>
          <p:cNvSpPr txBox="1"/>
          <p:nvPr/>
        </p:nvSpPr>
        <p:spPr>
          <a:xfrm>
            <a:off x="7251054" y="5058920"/>
            <a:ext cx="1094796" cy="307777"/>
          </a:xfrm>
          <a:prstGeom prst="rect">
            <a:avLst/>
          </a:prstGeom>
          <a:noFill/>
        </p:spPr>
        <p:txBody>
          <a:bodyPr wrap="none" rtlCol="0">
            <a:spAutoFit/>
          </a:bodyPr>
          <a:lstStyle/>
          <a:p>
            <a:r>
              <a:rPr lang="en-US" sz="1400" dirty="0"/>
              <a:t>HTML tables</a:t>
            </a:r>
          </a:p>
        </p:txBody>
      </p:sp>
      <p:sp>
        <p:nvSpPr>
          <p:cNvPr id="24" name="Rectangle 23"/>
          <p:cNvSpPr/>
          <p:nvPr/>
        </p:nvSpPr>
        <p:spPr>
          <a:xfrm>
            <a:off x="7532501" y="5366697"/>
            <a:ext cx="550319" cy="24354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p:cNvSpPr txBox="1"/>
          <p:nvPr/>
        </p:nvSpPr>
        <p:spPr>
          <a:xfrm>
            <a:off x="6220352" y="5862580"/>
            <a:ext cx="2596682" cy="615531"/>
          </a:xfrm>
          <a:prstGeom prst="rect">
            <a:avLst/>
          </a:prstGeom>
          <a:noFill/>
          <a:ln>
            <a:noFill/>
          </a:ln>
        </p:spPr>
        <p:txBody>
          <a:bodyPr wrap="square" lIns="91416" tIns="45709" rIns="91416" bIns="45709" rtlCol="0">
            <a:spAutoFit/>
          </a:bodyPr>
          <a:lstStyle/>
          <a:p>
            <a:r>
              <a:rPr lang="en-US" sz="1700" b="1" i="1" dirty="0">
                <a:solidFill>
                  <a:srgbClr val="FF0000"/>
                </a:solidFill>
              </a:rPr>
              <a:t>30, 000 pages/day Semantic </a:t>
            </a:r>
            <a:r>
              <a:rPr lang="en-US" sz="1700" b="1" i="1" dirty="0" err="1">
                <a:solidFill>
                  <a:srgbClr val="FF0000"/>
                </a:solidFill>
              </a:rPr>
              <a:t>ScholarlyHTML</a:t>
            </a:r>
            <a:endParaRPr lang="en-US" sz="1700" b="1" i="1" dirty="0">
              <a:solidFill>
                <a:srgbClr val="FF0000"/>
              </a:solidFill>
            </a:endParaRPr>
          </a:p>
        </p:txBody>
      </p:sp>
      <p:cxnSp>
        <p:nvCxnSpPr>
          <p:cNvPr id="176" name="Straight Connector 175"/>
          <p:cNvCxnSpPr/>
          <p:nvPr/>
        </p:nvCxnSpPr>
        <p:spPr>
          <a:xfrm>
            <a:off x="7522577" y="5433771"/>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7535277" y="5509971"/>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7674017" y="5376792"/>
            <a:ext cx="0" cy="240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7955873" y="5363921"/>
            <a:ext cx="0" cy="240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7826417" y="5376792"/>
            <a:ext cx="0" cy="240958"/>
          </a:xfrm>
          <a:prstGeom prst="line">
            <a:avLst/>
          </a:prstGeom>
        </p:spPr>
        <p:style>
          <a:lnRef idx="2">
            <a:schemeClr val="accent1"/>
          </a:lnRef>
          <a:fillRef idx="0">
            <a:schemeClr val="accent1"/>
          </a:fillRef>
          <a:effectRef idx="1">
            <a:schemeClr val="accent1"/>
          </a:effectRef>
          <a:fontRef idx="minor">
            <a:schemeClr val="tx1"/>
          </a:fontRef>
        </p:style>
      </p:cxnSp>
      <p:sp>
        <p:nvSpPr>
          <p:cNvPr id="183" name="TextBox 182"/>
          <p:cNvSpPr txBox="1"/>
          <p:nvPr/>
        </p:nvSpPr>
        <p:spPr>
          <a:xfrm>
            <a:off x="3721861" y="4806021"/>
            <a:ext cx="791140" cy="400087"/>
          </a:xfrm>
          <a:prstGeom prst="rect">
            <a:avLst/>
          </a:prstGeom>
          <a:noFill/>
          <a:ln>
            <a:noFill/>
          </a:ln>
        </p:spPr>
        <p:txBody>
          <a:bodyPr wrap="square" lIns="91416" tIns="45709" rIns="91416" bIns="45709" rtlCol="0">
            <a:spAutoFit/>
          </a:bodyPr>
          <a:lstStyle/>
          <a:p>
            <a:r>
              <a:rPr lang="en-US" sz="2000" b="1" i="1" dirty="0">
                <a:solidFill>
                  <a:srgbClr val="008000"/>
                </a:solidFill>
              </a:rPr>
              <a:t>Facts</a:t>
            </a:r>
          </a:p>
        </p:txBody>
      </p:sp>
      <p:sp>
        <p:nvSpPr>
          <p:cNvPr id="2" name="TextBox 1"/>
          <p:cNvSpPr txBox="1"/>
          <p:nvPr/>
        </p:nvSpPr>
        <p:spPr>
          <a:xfrm>
            <a:off x="-42542" y="0"/>
            <a:ext cx="9292778" cy="461665"/>
          </a:xfrm>
          <a:prstGeom prst="rect">
            <a:avLst/>
          </a:prstGeom>
          <a:noFill/>
        </p:spPr>
        <p:txBody>
          <a:bodyPr wrap="none" rtlCol="0">
            <a:spAutoFit/>
          </a:bodyPr>
          <a:lstStyle/>
          <a:p>
            <a:r>
              <a:rPr lang="en-US" sz="2400" b="1" dirty="0">
                <a:solidFill>
                  <a:srgbClr val="FF0000"/>
                </a:solidFill>
              </a:rPr>
              <a:t>CONTENTMINE Complete OPEN Platform for Mining Scientific Literature</a:t>
            </a:r>
          </a:p>
        </p:txBody>
      </p:sp>
      <p:sp>
        <p:nvSpPr>
          <p:cNvPr id="6" name="TextBox 5"/>
          <p:cNvSpPr txBox="1"/>
          <p:nvPr/>
        </p:nvSpPr>
        <p:spPr>
          <a:xfrm>
            <a:off x="1106837" y="2983128"/>
            <a:ext cx="6179020" cy="1015663"/>
          </a:xfrm>
          <a:prstGeom prst="rect">
            <a:avLst/>
          </a:prstGeom>
          <a:noFill/>
        </p:spPr>
        <p:txBody>
          <a:bodyPr wrap="none" rtlCol="0">
            <a:spAutoFit/>
          </a:bodyPr>
          <a:lstStyle/>
          <a:p>
            <a:r>
              <a:rPr lang="en-US" sz="6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INFRASTRUCTURE!</a:t>
            </a:r>
          </a:p>
        </p:txBody>
      </p:sp>
    </p:spTree>
    <p:extLst>
      <p:ext uri="{BB962C8B-B14F-4D97-AF65-F5344CB8AC3E}">
        <p14:creationId xmlns:p14="http://schemas.microsoft.com/office/powerpoint/2010/main" val="1928221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Knowledge Neocolonialism/Capitalism</a:t>
            </a:r>
          </a:p>
        </p:txBody>
      </p:sp>
      <p:sp>
        <p:nvSpPr>
          <p:cNvPr id="3" name="Content Placeholder 2"/>
          <p:cNvSpPr>
            <a:spLocks noGrp="1"/>
          </p:cNvSpPr>
          <p:nvPr>
            <p:ph idx="1"/>
          </p:nvPr>
        </p:nvSpPr>
        <p:spPr/>
        <p:txBody>
          <a:bodyPr>
            <a:normAutofit fontScale="77500" lnSpcReduction="20000"/>
          </a:bodyPr>
          <a:lstStyle/>
          <a:p>
            <a:r>
              <a:rPr lang="en-US" dirty="0"/>
              <a:t>The result of [</a:t>
            </a:r>
            <a:r>
              <a:rPr lang="en-US" b="1" dirty="0"/>
              <a:t>knowledge colonialism</a:t>
            </a:r>
            <a:r>
              <a:rPr lang="en-US" dirty="0"/>
              <a:t>] is that [</a:t>
            </a:r>
            <a:r>
              <a:rPr lang="en-US" b="1" dirty="0"/>
              <a:t>corporate</a:t>
            </a:r>
            <a:r>
              <a:rPr lang="en-US" dirty="0"/>
              <a:t>] capital is used for the </a:t>
            </a:r>
            <a:r>
              <a:rPr lang="en-US" b="1" dirty="0"/>
              <a:t>exploitation rather than for the development</a:t>
            </a:r>
            <a:r>
              <a:rPr lang="en-US" dirty="0"/>
              <a:t> of the less developed parts of the [</a:t>
            </a:r>
            <a:r>
              <a:rPr lang="en-US" b="1" dirty="0"/>
              <a:t>knowledge</a:t>
            </a:r>
            <a:r>
              <a:rPr lang="en-US" dirty="0"/>
              <a:t>] world.</a:t>
            </a:r>
          </a:p>
          <a:p>
            <a:r>
              <a:rPr lang="en-US" dirty="0"/>
              <a:t> Investment, under [</a:t>
            </a:r>
            <a:r>
              <a:rPr lang="en-US" b="1" dirty="0"/>
              <a:t>knowledge  imperialism</a:t>
            </a:r>
            <a:r>
              <a:rPr lang="en-US" dirty="0"/>
              <a:t>]</a:t>
            </a:r>
            <a:r>
              <a:rPr lang="en-US" b="1" dirty="0"/>
              <a:t>, increases</a:t>
            </a:r>
            <a:r>
              <a:rPr lang="en-US" dirty="0"/>
              <a:t>, rather than decreases, </a:t>
            </a:r>
            <a:r>
              <a:rPr lang="en-US" b="1" dirty="0"/>
              <a:t>the gap between the rich and the poor</a:t>
            </a:r>
            <a:r>
              <a:rPr lang="en-US" dirty="0"/>
              <a:t> [</a:t>
            </a:r>
            <a:r>
              <a:rPr lang="en-US" b="1" dirty="0"/>
              <a:t>scholars</a:t>
            </a:r>
            <a:r>
              <a:rPr lang="en-US" dirty="0"/>
              <a:t>] of the world. The struggle against [knowledge neocolonialism] […] is aimed at preventing the financial power of the [</a:t>
            </a:r>
            <a:r>
              <a:rPr lang="en-US" dirty="0" err="1"/>
              <a:t>megacorporations</a:t>
            </a:r>
            <a:r>
              <a:rPr lang="en-US" dirty="0"/>
              <a:t>] being used in such a way as to impoverish the less developed.[5]</a:t>
            </a:r>
          </a:p>
          <a:p>
            <a:endParaRPr lang="en-US" dirty="0"/>
          </a:p>
          <a:p>
            <a:r>
              <a:rPr lang="en-US" sz="2300" dirty="0"/>
              <a:t>(adapted by PMR from Kwame Nkrumah)</a:t>
            </a:r>
            <a:br>
              <a:rPr lang="en-US" sz="2300" dirty="0"/>
            </a:br>
            <a:r>
              <a:rPr lang="en-US" sz="2300" b="1" dirty="0">
                <a:latin typeface="Courier"/>
                <a:cs typeface="Courier"/>
              </a:rPr>
              <a:t>s/country/scholar/, s/colonial power/megacorporation/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436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Immediate reply from Leslie Chan</a:t>
            </a:r>
          </a:p>
        </p:txBody>
      </p:sp>
      <p:pic>
        <p:nvPicPr>
          <p:cNvPr id="4" name="Content Placeholder 3" descr="Screen Shot 2018-03-20 at 12.06.41.png"/>
          <p:cNvPicPr>
            <a:picLocks noGrp="1" noChangeAspect="1"/>
          </p:cNvPicPr>
          <p:nvPr>
            <p:ph idx="1"/>
          </p:nvPr>
        </p:nvPicPr>
        <p:blipFill>
          <a:blip r:embed="rId2">
            <a:extLst>
              <a:ext uri="{28A0092B-C50C-407E-A947-70E740481C1C}">
                <a14:useLocalDpi xmlns:a14="http://schemas.microsoft.com/office/drawing/2010/main" val="0"/>
              </a:ext>
            </a:extLst>
          </a:blip>
          <a:srcRect l="2060" r="2060"/>
          <a:stretch>
            <a:fillRect/>
          </a:stretch>
        </p:blipFill>
        <p:spPr/>
      </p:pic>
    </p:spTree>
    <p:extLst>
      <p:ext uri="{BB962C8B-B14F-4D97-AF65-F5344CB8AC3E}">
        <p14:creationId xmlns:p14="http://schemas.microsoft.com/office/powerpoint/2010/main" val="157325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77556" y="436869"/>
            <a:ext cx="3784600" cy="2146300"/>
          </a:xfrm>
          <a:prstGeom prst="rect">
            <a:avLst/>
          </a:prstGeom>
        </p:spPr>
      </p:pic>
      <p:pic>
        <p:nvPicPr>
          <p:cNvPr id="5" name="Picture 4"/>
          <p:cNvPicPr>
            <a:picLocks noChangeAspect="1"/>
          </p:cNvPicPr>
          <p:nvPr/>
        </p:nvPicPr>
        <p:blipFill>
          <a:blip r:embed="rId4"/>
          <a:stretch>
            <a:fillRect/>
          </a:stretch>
        </p:blipFill>
        <p:spPr>
          <a:xfrm>
            <a:off x="232872" y="148147"/>
            <a:ext cx="4807077" cy="3605308"/>
          </a:xfrm>
          <a:prstGeom prst="rect">
            <a:avLst/>
          </a:prstGeom>
        </p:spPr>
      </p:pic>
      <p:pic>
        <p:nvPicPr>
          <p:cNvPr id="6" name="Picture 5"/>
          <p:cNvPicPr>
            <a:picLocks noChangeAspect="1"/>
          </p:cNvPicPr>
          <p:nvPr/>
        </p:nvPicPr>
        <p:blipFill>
          <a:blip r:embed="rId5"/>
          <a:stretch>
            <a:fillRect/>
          </a:stretch>
        </p:blipFill>
        <p:spPr>
          <a:xfrm>
            <a:off x="91266" y="4068382"/>
            <a:ext cx="4948682" cy="2644985"/>
          </a:xfrm>
          <a:prstGeom prst="rect">
            <a:avLst/>
          </a:prstGeom>
        </p:spPr>
      </p:pic>
      <p:pic>
        <p:nvPicPr>
          <p:cNvPr id="7" name="Picture 6"/>
          <p:cNvPicPr>
            <a:picLocks noChangeAspect="1"/>
          </p:cNvPicPr>
          <p:nvPr/>
        </p:nvPicPr>
        <p:blipFill>
          <a:blip r:embed="rId6"/>
          <a:stretch>
            <a:fillRect/>
          </a:stretch>
        </p:blipFill>
        <p:spPr>
          <a:xfrm>
            <a:off x="5626995" y="2761219"/>
            <a:ext cx="2686687" cy="3429000"/>
          </a:xfrm>
          <a:prstGeom prst="rect">
            <a:avLst/>
          </a:prstGeom>
        </p:spPr>
      </p:pic>
      <p:sp>
        <p:nvSpPr>
          <p:cNvPr id="8" name="TextBox 7"/>
          <p:cNvSpPr txBox="1"/>
          <p:nvPr/>
        </p:nvSpPr>
        <p:spPr>
          <a:xfrm>
            <a:off x="237877" y="4259998"/>
            <a:ext cx="1369794" cy="373659"/>
          </a:xfrm>
          <a:prstGeom prst="rect">
            <a:avLst/>
          </a:prstGeom>
          <a:solidFill>
            <a:srgbClr val="FFFFFF"/>
          </a:solidFill>
        </p:spPr>
        <p:txBody>
          <a:bodyPr wrap="none" lIns="91435" tIns="45718" rIns="91435" bIns="45718" rtlCol="0">
            <a:spAutoFit/>
          </a:bodyPr>
          <a:lstStyle/>
          <a:p>
            <a:r>
              <a:rPr lang="en-US" dirty="0"/>
              <a:t>Oxford 2013</a:t>
            </a:r>
          </a:p>
        </p:txBody>
      </p:sp>
      <p:sp>
        <p:nvSpPr>
          <p:cNvPr id="9" name="TextBox 8"/>
          <p:cNvSpPr txBox="1"/>
          <p:nvPr/>
        </p:nvSpPr>
        <p:spPr>
          <a:xfrm>
            <a:off x="3498906" y="1118177"/>
            <a:ext cx="1269631" cy="373659"/>
          </a:xfrm>
          <a:prstGeom prst="rect">
            <a:avLst/>
          </a:prstGeom>
          <a:solidFill>
            <a:srgbClr val="FFFFFF"/>
          </a:solidFill>
        </p:spPr>
        <p:txBody>
          <a:bodyPr wrap="none" lIns="91435" tIns="45718" rIns="91435" bIns="45718" rtlCol="0">
            <a:spAutoFit/>
          </a:bodyPr>
          <a:lstStyle/>
          <a:p>
            <a:r>
              <a:rPr lang="en-US" dirty="0"/>
              <a:t>Berlin 2014</a:t>
            </a:r>
          </a:p>
        </p:txBody>
      </p:sp>
      <p:sp>
        <p:nvSpPr>
          <p:cNvPr id="10" name="TextBox 9"/>
          <p:cNvSpPr txBox="1"/>
          <p:nvPr/>
        </p:nvSpPr>
        <p:spPr>
          <a:xfrm>
            <a:off x="7773234" y="2213837"/>
            <a:ext cx="1204611" cy="373659"/>
          </a:xfrm>
          <a:prstGeom prst="rect">
            <a:avLst/>
          </a:prstGeom>
          <a:solidFill>
            <a:srgbClr val="FFFFFF"/>
          </a:solidFill>
        </p:spPr>
        <p:txBody>
          <a:bodyPr wrap="none" lIns="91435" tIns="45718" rIns="91435" bIns="45718" rtlCol="0">
            <a:spAutoFit/>
          </a:bodyPr>
          <a:lstStyle/>
          <a:p>
            <a:r>
              <a:rPr lang="en-US" dirty="0"/>
              <a:t>Delhi 2014</a:t>
            </a:r>
          </a:p>
        </p:txBody>
      </p:sp>
      <p:sp>
        <p:nvSpPr>
          <p:cNvPr id="11" name="TextBox 10"/>
          <p:cNvSpPr txBox="1"/>
          <p:nvPr/>
        </p:nvSpPr>
        <p:spPr>
          <a:xfrm>
            <a:off x="5496367" y="6324447"/>
            <a:ext cx="3112749" cy="373659"/>
          </a:xfrm>
          <a:prstGeom prst="rect">
            <a:avLst/>
          </a:prstGeom>
          <a:solidFill>
            <a:srgbClr val="FFFFFF"/>
          </a:solidFill>
        </p:spPr>
        <p:txBody>
          <a:bodyPr wrap="none" lIns="91435" tIns="45718" rIns="91435" bIns="45718" rtlCol="0">
            <a:spAutoFit/>
          </a:bodyPr>
          <a:lstStyle/>
          <a:p>
            <a:r>
              <a:rPr lang="en-US" dirty="0"/>
              <a:t>Jenny Molloy with mascot AMI</a:t>
            </a:r>
          </a:p>
        </p:txBody>
      </p:sp>
      <p:sp>
        <p:nvSpPr>
          <p:cNvPr id="2" name="TextBox 1"/>
          <p:cNvSpPr txBox="1"/>
          <p:nvPr/>
        </p:nvSpPr>
        <p:spPr>
          <a:xfrm>
            <a:off x="5177556" y="2029171"/>
            <a:ext cx="2390398" cy="369332"/>
          </a:xfrm>
          <a:prstGeom prst="rect">
            <a:avLst/>
          </a:prstGeom>
          <a:solidFill>
            <a:schemeClr val="bg1"/>
          </a:solidFill>
        </p:spPr>
        <p:txBody>
          <a:bodyPr wrap="none" rtlCol="0">
            <a:spAutoFit/>
          </a:bodyPr>
          <a:lstStyle/>
          <a:p>
            <a:r>
              <a:rPr lang="en-US" dirty="0"/>
              <a:t>Gita </a:t>
            </a:r>
            <a:r>
              <a:rPr lang="en-US" dirty="0" err="1"/>
              <a:t>Yadav</a:t>
            </a:r>
            <a:r>
              <a:rPr lang="en-US" dirty="0"/>
              <a:t> + colleagues</a:t>
            </a:r>
          </a:p>
        </p:txBody>
      </p:sp>
    </p:spTree>
    <p:extLst>
      <p:ext uri="{BB962C8B-B14F-4D97-AF65-F5344CB8AC3E}">
        <p14:creationId xmlns:p14="http://schemas.microsoft.com/office/powerpoint/2010/main" val="39294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Open?</a:t>
            </a:r>
          </a:p>
        </p:txBody>
      </p:sp>
      <p:sp>
        <p:nvSpPr>
          <p:cNvPr id="3" name="Content Placeholder 2"/>
          <p:cNvSpPr>
            <a:spLocks noGrp="1"/>
          </p:cNvSpPr>
          <p:nvPr>
            <p:ph idx="1"/>
          </p:nvPr>
        </p:nvSpPr>
        <p:spPr/>
        <p:txBody>
          <a:bodyPr/>
          <a:lstStyle/>
          <a:p>
            <a:r>
              <a:rPr lang="en-US" sz="4400" dirty="0"/>
              <a:t>Better</a:t>
            </a:r>
          </a:p>
          <a:p>
            <a:r>
              <a:rPr lang="en-US" dirty="0"/>
              <a:t>Quicker</a:t>
            </a:r>
          </a:p>
          <a:p>
            <a:r>
              <a:rPr lang="en-US" dirty="0"/>
              <a:t>Flexible</a:t>
            </a:r>
          </a:p>
          <a:p>
            <a:r>
              <a:rPr lang="en-US" dirty="0"/>
              <a:t>Inclusive</a:t>
            </a:r>
          </a:p>
          <a:p>
            <a:r>
              <a:rPr lang="en-US" dirty="0" err="1"/>
              <a:t>Preservable</a:t>
            </a:r>
            <a:endParaRPr lang="en-US" dirty="0"/>
          </a:p>
          <a:p>
            <a:endParaRPr lang="en-US" dirty="0"/>
          </a:p>
          <a:p>
            <a:r>
              <a:rPr lang="en-US" dirty="0"/>
              <a:t>Principled</a:t>
            </a:r>
          </a:p>
        </p:txBody>
      </p:sp>
    </p:spTree>
    <p:extLst>
      <p:ext uri="{BB962C8B-B14F-4D97-AF65-F5344CB8AC3E}">
        <p14:creationId xmlns:p14="http://schemas.microsoft.com/office/powerpoint/2010/main" val="3308267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6078</TotalTime>
  <Words>3946</Words>
  <Application>Microsoft Macintosh PowerPoint</Application>
  <PresentationFormat>On-screen Show (4:3)</PresentationFormat>
  <Paragraphs>379</Paragraphs>
  <Slides>55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Courier</vt:lpstr>
      <vt:lpstr>Wingdings</vt:lpstr>
      <vt:lpstr>Office Theme</vt:lpstr>
      <vt:lpstr>PowerPoint Presentation</vt:lpstr>
      <vt:lpstr>PowerPoint Presentation</vt:lpstr>
      <vt:lpstr>Opening Knowledge overcomes injustice</vt:lpstr>
      <vt:lpstr>PowerPoint Presentation</vt:lpstr>
      <vt:lpstr>Neocolonialism </vt:lpstr>
      <vt:lpstr>Knowledge Neocolonialism/Capitalism</vt:lpstr>
      <vt:lpstr>Immediate reply from Leslie Chan</vt:lpstr>
      <vt:lpstr>PowerPoint Presentation</vt:lpstr>
      <vt:lpstr>Why Open?</vt:lpstr>
      <vt:lpstr>Jean-Claude Bradley</vt:lpstr>
      <vt:lpstr>Value and use your thesis!</vt:lpstr>
      <vt:lpstr>PowerPoint Presentation</vt:lpstr>
      <vt:lpstr>PowerPoint Presentation</vt:lpstr>
      <vt:lpstr>PowerPoint Presentation</vt:lpstr>
      <vt:lpstr>PowerPoint Presentation</vt:lpstr>
      <vt:lpstr>Scholarly publishing is “Big Data”</vt:lpstr>
      <vt:lpstr>PowerPoint Presentation</vt:lpstr>
      <vt:lpstr>PowerPoint Presentation</vt:lpstr>
      <vt:lpstr>http://chemicaltagger.ch.cam.ac.uk/ </vt:lpstr>
      <vt:lpstr>Automatic semantic markup of chemistry </vt:lpstr>
      <vt:lpstr>AMI https://bitbucket.org/petermr/xhtml2stm/wiki/Home</vt:lpstr>
      <vt:lpstr>PowerPoint Presentation</vt:lpstr>
      <vt:lpstr>PowerPoint Presentation</vt:lpstr>
      <vt:lpstr>PowerPoint Presentation</vt:lpstr>
      <vt:lpstr>Some WikiFactMine dictionaries*</vt:lpstr>
      <vt:lpstr>PowerPoint Presentation</vt:lpstr>
      <vt:lpstr>PMR’s Shuttleworth Flash Grantees</vt:lpstr>
      <vt:lpstr>PowerPoint Presentation</vt:lpstr>
      <vt:lpstr>PowerPoint Presentation</vt:lpstr>
      <vt:lpstr>PowerPoint Presentation</vt:lpstr>
      <vt:lpstr>Neo Christopher Chung</vt:lpstr>
      <vt:lpstr>Alexandra Bannach-Brown</vt:lpstr>
      <vt:lpstr>Lars Willighagen</vt:lpstr>
      <vt:lpstr>Julia Reda, Pirate MEP, running ContentMine software to liberate science 2016-04-16</vt:lpstr>
      <vt:lpstr>PowerPoint Presentation</vt:lpstr>
      <vt:lpstr>PowerPoint Presentation</vt:lpstr>
      <vt:lpstr>And now the main problem…</vt:lpstr>
      <vt:lpstr>PowerPoint Presentation</vt:lpstr>
      <vt:lpstr>PowerPoint Presentation</vt:lpstr>
      <vt:lpstr>PowerPoint Presentation</vt:lpstr>
      <vt:lpstr>Panton Principles for Open Data in science(2010)</vt:lpstr>
      <vt:lpstr>Panton Authors and Fellows</vt:lpstr>
      <vt:lpstr>The Hague Declaration on Knowledge Discovery in the Digital Age (2015)</vt:lpstr>
      <vt:lpstr>Suggestions for collaboration/projects</vt:lpstr>
      <vt:lpstr>Summary</vt:lpstr>
      <vt:lpstr>http://contentmine.org </vt:lpstr>
      <vt:lpstr>PowerPoint Presentation</vt:lpstr>
      <vt:lpstr>PowerPoint Presentation</vt:lpstr>
      <vt:lpstr>Julia Reda MEP</vt:lpstr>
      <vt:lpstr>Copyright Problems</vt:lpstr>
      <vt:lpstr>PowerPoint Presentation</vt:lpstr>
      <vt:lpstr>PowerPoint Presentation</vt:lpstr>
      <vt:lpstr>PowerPoint Presentation</vt:lpstr>
      <vt:lpstr>Infrastructure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Microsoft Office User</cp:lastModifiedBy>
  <cp:revision>218</cp:revision>
  <dcterms:created xsi:type="dcterms:W3CDTF">2016-12-10T10:57:49Z</dcterms:created>
  <dcterms:modified xsi:type="dcterms:W3CDTF">2022-06-21T08:15:14Z</dcterms:modified>
</cp:coreProperties>
</file>